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12/9/2023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8260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1093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3897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642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862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048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540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1669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7280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256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12/9/2023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2981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12/9/2023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796342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outermom.com/wp-content/uploads/2023/10/Electrical-Home-Safety-Inspection-Checklis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Rectangle 42">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Rectangle 44">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ircular structure with dots and lines&#10;&#10;Description automatically generated with medium confidence">
            <a:extLst>
              <a:ext uri="{FF2B5EF4-FFF2-40B4-BE49-F238E27FC236}">
                <a16:creationId xmlns:a16="http://schemas.microsoft.com/office/drawing/2014/main" id="{0477F1F9-CF8D-61D8-3D46-4B350D629514}"/>
              </a:ext>
            </a:extLst>
          </p:cNvPr>
          <p:cNvPicPr>
            <a:picLocks noChangeAspect="1"/>
          </p:cNvPicPr>
          <p:nvPr/>
        </p:nvPicPr>
        <p:blipFill rotWithShape="1">
          <a:blip r:embed="rId2">
            <a:alphaModFix amt="70000"/>
          </a:blip>
          <a:srcRect r="-1" b="6244"/>
          <a:stretch/>
        </p:blipFill>
        <p:spPr>
          <a:xfrm>
            <a:off x="20" y="10"/>
            <a:ext cx="12188932" cy="6856614"/>
          </a:xfrm>
          <a:prstGeom prst="rect">
            <a:avLst/>
          </a:prstGeom>
        </p:spPr>
      </p:pic>
      <p:grpSp>
        <p:nvGrpSpPr>
          <p:cNvPr id="47"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8"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0" name="Freeform: Shape 49">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9" name="Freeform: Shape 48">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8"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60"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61" name="Freeform: Shape 60">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63"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74" name="Freeform: Shape 73">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64" name="Freeform: Shape 63">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0B900E35-70C6-7739-4846-02B722F3315C}"/>
              </a:ext>
            </a:extLst>
          </p:cNvPr>
          <p:cNvSpPr>
            <a:spLocks noGrp="1"/>
          </p:cNvSpPr>
          <p:nvPr>
            <p:ph type="ctrTitle"/>
          </p:nvPr>
        </p:nvSpPr>
        <p:spPr>
          <a:xfrm>
            <a:off x="994404" y="731041"/>
            <a:ext cx="10191942" cy="3173034"/>
          </a:xfrm>
        </p:spPr>
        <p:txBody>
          <a:bodyPr>
            <a:normAutofit/>
          </a:bodyPr>
          <a:lstStyle/>
          <a:p>
            <a:r>
              <a:rPr lang="en-US" sz="6600">
                <a:solidFill>
                  <a:srgbClr val="FFFFFF"/>
                </a:solidFill>
              </a:rPr>
              <a:t>Electricity Merit Badge</a:t>
            </a:r>
          </a:p>
        </p:txBody>
      </p:sp>
      <p:sp>
        <p:nvSpPr>
          <p:cNvPr id="3" name="Subtitle 2">
            <a:extLst>
              <a:ext uri="{FF2B5EF4-FFF2-40B4-BE49-F238E27FC236}">
                <a16:creationId xmlns:a16="http://schemas.microsoft.com/office/drawing/2014/main" id="{BF99A8B8-A013-E0AF-5298-E2B31C1D6056}"/>
              </a:ext>
            </a:extLst>
          </p:cNvPr>
          <p:cNvSpPr>
            <a:spLocks noGrp="1"/>
          </p:cNvSpPr>
          <p:nvPr>
            <p:ph type="subTitle" idx="1"/>
          </p:nvPr>
        </p:nvSpPr>
        <p:spPr>
          <a:xfrm>
            <a:off x="1524000" y="4069354"/>
            <a:ext cx="9144000" cy="1265285"/>
          </a:xfrm>
        </p:spPr>
        <p:txBody>
          <a:bodyPr>
            <a:normAutofit/>
          </a:bodyPr>
          <a:lstStyle/>
          <a:p>
            <a:pPr>
              <a:lnSpc>
                <a:spcPct val="100000"/>
              </a:lnSpc>
            </a:pPr>
            <a:r>
              <a:rPr lang="en-US" sz="2000">
                <a:solidFill>
                  <a:srgbClr val="FFFFFF"/>
                </a:solidFill>
              </a:rPr>
              <a:t>Presented by: Shane McCracken</a:t>
            </a:r>
          </a:p>
          <a:p>
            <a:pPr>
              <a:lnSpc>
                <a:spcPct val="100000"/>
              </a:lnSpc>
            </a:pPr>
            <a:r>
              <a:rPr lang="en-US" sz="2000">
                <a:solidFill>
                  <a:srgbClr val="FFFFFF"/>
                </a:solidFill>
              </a:rPr>
              <a:t>Troop 229</a:t>
            </a:r>
          </a:p>
          <a:p>
            <a:pPr>
              <a:lnSpc>
                <a:spcPct val="100000"/>
              </a:lnSpc>
            </a:pPr>
            <a:r>
              <a:rPr lang="en-US" sz="2000">
                <a:solidFill>
                  <a:srgbClr val="FFFFFF"/>
                </a:solidFill>
              </a:rPr>
              <a:t>Independence, MO</a:t>
            </a:r>
          </a:p>
        </p:txBody>
      </p:sp>
      <p:grpSp>
        <p:nvGrpSpPr>
          <p:cNvPr id="80"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81" name="Straight Connector 80">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7746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paper aeroplane flying the opposite way as many grey paper aeroplanes">
            <a:extLst>
              <a:ext uri="{FF2B5EF4-FFF2-40B4-BE49-F238E27FC236}">
                <a16:creationId xmlns:a16="http://schemas.microsoft.com/office/drawing/2014/main" id="{B8EAE74A-8F47-1018-7C74-61B73E6D12FE}"/>
              </a:ext>
            </a:extLst>
          </p:cNvPr>
          <p:cNvPicPr>
            <a:picLocks noChangeAspect="1"/>
          </p:cNvPicPr>
          <p:nvPr/>
        </p:nvPicPr>
        <p:blipFill rotWithShape="1">
          <a:blip r:embed="rId2">
            <a:alphaModFix amt="60000"/>
          </a:blip>
          <a:srcRect t="8495" r="-1" b="7231"/>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8B56FAA3-DC0F-0193-F7EB-203AC1E45913}"/>
              </a:ext>
            </a:extLst>
          </p:cNvPr>
          <p:cNvSpPr>
            <a:spLocks noGrp="1"/>
          </p:cNvSpPr>
          <p:nvPr>
            <p:ph type="title"/>
          </p:nvPr>
        </p:nvSpPr>
        <p:spPr>
          <a:xfrm>
            <a:off x="1198181" y="726066"/>
            <a:ext cx="4795282" cy="5018227"/>
          </a:xfrm>
        </p:spPr>
        <p:txBody>
          <a:bodyPr anchor="ctr">
            <a:normAutofit/>
          </a:bodyPr>
          <a:lstStyle/>
          <a:p>
            <a:r>
              <a:rPr lang="en-US">
                <a:solidFill>
                  <a:srgbClr val="FFFFFF"/>
                </a:solidFill>
              </a:rPr>
              <a:t>Requirement: 3</a:t>
            </a:r>
          </a:p>
        </p:txBody>
      </p:sp>
      <p:grpSp>
        <p:nvGrpSpPr>
          <p:cNvPr id="24"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22C8554-C740-EAE9-B90A-FCB1E70DA233}"/>
              </a:ext>
            </a:extLst>
          </p:cNvPr>
          <p:cNvSpPr>
            <a:spLocks noGrp="1"/>
          </p:cNvSpPr>
          <p:nvPr>
            <p:ph idx="1"/>
          </p:nvPr>
        </p:nvSpPr>
        <p:spPr>
          <a:xfrm>
            <a:off x="6163768" y="2604642"/>
            <a:ext cx="4977905" cy="5017076"/>
          </a:xfrm>
        </p:spPr>
        <p:txBody>
          <a:bodyPr anchor="ctr">
            <a:normAutofit/>
          </a:bodyPr>
          <a:lstStyle/>
          <a:p>
            <a:pPr marL="0" indent="0">
              <a:buNone/>
            </a:pPr>
            <a:r>
              <a:rPr lang="en-US" sz="1800" b="1" i="0" dirty="0">
                <a:solidFill>
                  <a:srgbClr val="FFFFFF"/>
                </a:solidFill>
                <a:effectLst/>
                <a:latin typeface="Roboto" panose="02000000000000000000" pitchFamily="2" charset="0"/>
              </a:rPr>
              <a:t>Make a simple electromagnet and use it to show magnetic attraction and repulsion.</a:t>
            </a:r>
          </a:p>
          <a:p>
            <a:endParaRPr lang="en-US" sz="1800" b="1" dirty="0">
              <a:solidFill>
                <a:srgbClr val="FFFFFF"/>
              </a:solidFill>
              <a:latin typeface="Roboto" panose="02000000000000000000" pitchFamily="2" charset="0"/>
            </a:endParaRPr>
          </a:p>
          <a:p>
            <a:pPr marL="0" indent="0">
              <a:buNone/>
            </a:pPr>
            <a:r>
              <a:rPr lang="en-US" sz="1800" b="1" dirty="0">
                <a:solidFill>
                  <a:srgbClr val="FFFFFF"/>
                </a:solidFill>
                <a:latin typeface="Roboto" panose="02000000000000000000" pitchFamily="2" charset="0"/>
              </a:rPr>
              <a:t>Activity time!</a:t>
            </a:r>
            <a:endParaRPr lang="en-US" sz="1800" dirty="0">
              <a:solidFill>
                <a:srgbClr val="FFFFFF"/>
              </a:solidFill>
            </a:endParaRPr>
          </a:p>
        </p:txBody>
      </p:sp>
    </p:spTree>
    <p:extLst>
      <p:ext uri="{BB962C8B-B14F-4D97-AF65-F5344CB8AC3E}">
        <p14:creationId xmlns:p14="http://schemas.microsoft.com/office/powerpoint/2010/main" val="407961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DF60-FF81-4792-3A3B-A1C55B596F77}"/>
              </a:ext>
            </a:extLst>
          </p:cNvPr>
          <p:cNvSpPr>
            <a:spLocks noGrp="1"/>
          </p:cNvSpPr>
          <p:nvPr>
            <p:ph type="title"/>
          </p:nvPr>
        </p:nvSpPr>
        <p:spPr/>
        <p:txBody>
          <a:bodyPr/>
          <a:lstStyle/>
          <a:p>
            <a:r>
              <a:rPr lang="en-US" b="0" i="0" dirty="0">
                <a:solidFill>
                  <a:srgbClr val="000000"/>
                </a:solidFill>
                <a:effectLst/>
                <a:latin typeface="-apple-system"/>
              </a:rPr>
              <a:t>Making a simple electromagnet</a:t>
            </a:r>
            <a:endParaRPr lang="en-US" dirty="0"/>
          </a:p>
        </p:txBody>
      </p:sp>
      <p:sp>
        <p:nvSpPr>
          <p:cNvPr id="3" name="Content Placeholder 2">
            <a:extLst>
              <a:ext uri="{FF2B5EF4-FFF2-40B4-BE49-F238E27FC236}">
                <a16:creationId xmlns:a16="http://schemas.microsoft.com/office/drawing/2014/main" id="{692E3B64-AEBC-8E66-CD9C-B231248D2C2E}"/>
              </a:ext>
            </a:extLst>
          </p:cNvPr>
          <p:cNvSpPr>
            <a:spLocks noGrp="1"/>
          </p:cNvSpPr>
          <p:nvPr>
            <p:ph idx="1"/>
          </p:nvPr>
        </p:nvSpPr>
        <p:spPr/>
        <p:txBody>
          <a:bodyPr/>
          <a:lstStyle/>
          <a:p>
            <a:pPr algn="l">
              <a:buFont typeface="Arial" panose="020B0604020202020204" pitchFamily="34" charset="0"/>
              <a:buChar char="•"/>
            </a:pPr>
            <a:r>
              <a:rPr lang="en-US" b="1" i="0" dirty="0">
                <a:solidFill>
                  <a:srgbClr val="000000"/>
                </a:solidFill>
                <a:effectLst/>
                <a:latin typeface="-apple-system"/>
              </a:rPr>
              <a:t>Materials You Need:</a:t>
            </a:r>
            <a:endParaRPr lang="en-US" b="0" i="0" dirty="0">
              <a:solidFill>
                <a:srgbClr val="000000"/>
              </a:solidFill>
              <a:effectLst/>
              <a:latin typeface="-apple-system"/>
            </a:endParaRPr>
          </a:p>
          <a:p>
            <a:pPr algn="l">
              <a:buFont typeface="Arial" panose="020B0604020202020204" pitchFamily="34" charset="0"/>
              <a:buChar char="•"/>
            </a:pPr>
            <a:r>
              <a:rPr lang="en-US" b="0" i="0" dirty="0">
                <a:solidFill>
                  <a:srgbClr val="000000"/>
                </a:solidFill>
                <a:effectLst/>
                <a:latin typeface="-apple-system"/>
              </a:rPr>
              <a:t>A pen or a pencil to wrap wire around</a:t>
            </a:r>
          </a:p>
          <a:p>
            <a:pPr algn="l">
              <a:buFont typeface="Arial" panose="020B0604020202020204" pitchFamily="34" charset="0"/>
              <a:buChar char="•"/>
            </a:pPr>
            <a:r>
              <a:rPr lang="en-US" b="0" i="0" dirty="0">
                <a:solidFill>
                  <a:srgbClr val="000000"/>
                </a:solidFill>
                <a:effectLst/>
                <a:latin typeface="-apple-system"/>
              </a:rPr>
              <a:t>Insulated (plastic-coated) wire</a:t>
            </a:r>
          </a:p>
          <a:p>
            <a:pPr algn="l">
              <a:buFont typeface="Arial" panose="020B0604020202020204" pitchFamily="34" charset="0"/>
              <a:buChar char="•"/>
            </a:pPr>
            <a:r>
              <a:rPr lang="en-US" b="0" i="0" dirty="0">
                <a:solidFill>
                  <a:srgbClr val="000000"/>
                </a:solidFill>
                <a:effectLst/>
                <a:latin typeface="-apple-system"/>
              </a:rPr>
              <a:t>A 4.5-volt or 6-volt battery</a:t>
            </a:r>
          </a:p>
          <a:p>
            <a:endParaRPr lang="en-US" dirty="0"/>
          </a:p>
        </p:txBody>
      </p:sp>
      <p:sp>
        <p:nvSpPr>
          <p:cNvPr id="6" name="Text Placeholder 5">
            <a:extLst>
              <a:ext uri="{FF2B5EF4-FFF2-40B4-BE49-F238E27FC236}">
                <a16:creationId xmlns:a16="http://schemas.microsoft.com/office/drawing/2014/main" id="{FCB0BB6D-91F2-FA86-EA18-D4E14BDDAD54}"/>
              </a:ext>
            </a:extLst>
          </p:cNvPr>
          <p:cNvSpPr>
            <a:spLocks noGrp="1"/>
          </p:cNvSpPr>
          <p:nvPr>
            <p:ph type="body" sz="half" idx="2"/>
          </p:nvPr>
        </p:nvSpPr>
        <p:spPr/>
        <p:txBody>
          <a:bodyPr/>
          <a:lstStyle/>
          <a:p>
            <a:endParaRPr lang="en-US" dirty="0"/>
          </a:p>
        </p:txBody>
      </p:sp>
      <p:pic>
        <p:nvPicPr>
          <p:cNvPr id="8" name="Picture 7" descr="A wire and a can with a cord attached to it&#10;&#10;Description automatically generated with medium confidence">
            <a:extLst>
              <a:ext uri="{FF2B5EF4-FFF2-40B4-BE49-F238E27FC236}">
                <a16:creationId xmlns:a16="http://schemas.microsoft.com/office/drawing/2014/main" id="{BC12A566-FE1F-832A-9A59-3D0C50345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2589932"/>
            <a:ext cx="3810868" cy="3810868"/>
          </a:xfrm>
          <a:prstGeom prst="rect">
            <a:avLst/>
          </a:prstGeom>
        </p:spPr>
      </p:pic>
    </p:spTree>
    <p:extLst>
      <p:ext uri="{BB962C8B-B14F-4D97-AF65-F5344CB8AC3E}">
        <p14:creationId xmlns:p14="http://schemas.microsoft.com/office/powerpoint/2010/main" val="264140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39D05-79DC-6147-481A-C8DBE70E6E1F}"/>
              </a:ext>
            </a:extLst>
          </p:cNvPr>
          <p:cNvSpPr>
            <a:spLocks noGrp="1"/>
          </p:cNvSpPr>
          <p:nvPr>
            <p:ph type="title"/>
          </p:nvPr>
        </p:nvSpPr>
        <p:spPr/>
        <p:txBody>
          <a:bodyPr>
            <a:normAutofit fontScale="90000"/>
          </a:bodyPr>
          <a:lstStyle/>
          <a:p>
            <a:r>
              <a:rPr lang="en-US" b="1" i="0" dirty="0">
                <a:solidFill>
                  <a:srgbClr val="000000"/>
                </a:solidFill>
                <a:effectLst/>
                <a:latin typeface="-apple-system"/>
              </a:rPr>
              <a:t>Steps to Make the Electromagnet:</a:t>
            </a:r>
            <a:br>
              <a:rPr lang="en-US" b="0" i="0" dirty="0">
                <a:solidFill>
                  <a:srgbClr val="000000"/>
                </a:solidFill>
                <a:effectLst/>
                <a:latin typeface="-apple-system"/>
              </a:rPr>
            </a:br>
            <a:endParaRPr lang="en-US" dirty="0"/>
          </a:p>
        </p:txBody>
      </p:sp>
      <p:sp>
        <p:nvSpPr>
          <p:cNvPr id="6" name="Content Placeholder 5">
            <a:extLst>
              <a:ext uri="{FF2B5EF4-FFF2-40B4-BE49-F238E27FC236}">
                <a16:creationId xmlns:a16="http://schemas.microsoft.com/office/drawing/2014/main" id="{C63FC716-0984-DE98-2B06-208C25EDB1A9}"/>
              </a:ext>
            </a:extLst>
          </p:cNvPr>
          <p:cNvSpPr>
            <a:spLocks noGrp="1"/>
          </p:cNvSpPr>
          <p:nvPr>
            <p:ph idx="1"/>
          </p:nvPr>
        </p:nvSpPr>
        <p:spPr>
          <a:xfrm>
            <a:off x="838200" y="1280160"/>
            <a:ext cx="10515600" cy="4896803"/>
          </a:xfrm>
        </p:spPr>
        <p:txBody>
          <a:bodyPr>
            <a:normAutofit fontScale="92500" lnSpcReduction="10000"/>
          </a:bodyPr>
          <a:lstStyle/>
          <a:p>
            <a:pPr algn="l">
              <a:buFont typeface="+mj-lt"/>
              <a:buAutoNum type="arabicPeriod"/>
            </a:pPr>
            <a:r>
              <a:rPr lang="en-US" b="1" i="0" dirty="0">
                <a:solidFill>
                  <a:srgbClr val="000000"/>
                </a:solidFill>
                <a:effectLst/>
                <a:latin typeface="-apple-system"/>
              </a:rPr>
              <a:t>Wrap the Wire</a:t>
            </a:r>
            <a:r>
              <a:rPr lang="en-US" b="0" i="0" dirty="0">
                <a:solidFill>
                  <a:srgbClr val="000000"/>
                </a:solidFill>
                <a:effectLst/>
                <a:latin typeface="-apple-system"/>
              </a:rPr>
              <a:t>: Take the insulated wire and wrap it around the pen or pencil.</a:t>
            </a:r>
          </a:p>
          <a:p>
            <a:pPr algn="l">
              <a:buFont typeface="+mj-lt"/>
              <a:buAutoNum type="arabicPeriod"/>
            </a:pPr>
            <a:r>
              <a:rPr lang="en-US" b="1" i="0" dirty="0">
                <a:solidFill>
                  <a:srgbClr val="000000"/>
                </a:solidFill>
                <a:effectLst/>
                <a:latin typeface="-apple-system"/>
              </a:rPr>
              <a:t>Connect the Battery</a:t>
            </a:r>
            <a:r>
              <a:rPr lang="en-US" b="0" i="0" dirty="0">
                <a:solidFill>
                  <a:srgbClr val="000000"/>
                </a:solidFill>
                <a:effectLst/>
                <a:latin typeface="-apple-system"/>
              </a:rPr>
              <a:t>: Attach one end of the wire to the positive (+) side of the battery and the other end to one side of the switch. Then, connect a wire from the other side of the switch to the negative (-) side of the battery.</a:t>
            </a:r>
          </a:p>
          <a:p>
            <a:pPr algn="l">
              <a:buFont typeface="+mj-lt"/>
              <a:buAutoNum type="arabicPeriod"/>
            </a:pPr>
            <a:r>
              <a:rPr lang="en-US" b="1" i="0" dirty="0">
                <a:solidFill>
                  <a:srgbClr val="000000"/>
                </a:solidFill>
                <a:effectLst/>
                <a:latin typeface="-apple-system"/>
              </a:rPr>
              <a:t>Place the Compass</a:t>
            </a:r>
            <a:r>
              <a:rPr lang="en-US" b="0" i="0" dirty="0">
                <a:solidFill>
                  <a:srgbClr val="000000"/>
                </a:solidFill>
                <a:effectLst/>
                <a:latin typeface="-apple-system"/>
              </a:rPr>
              <a:t>: Use your new electromagnet! (Tip: find the poles of your magnet by using a compass!)</a:t>
            </a:r>
          </a:p>
          <a:p>
            <a:pPr marL="0" indent="0" algn="l">
              <a:buNone/>
            </a:pPr>
            <a:r>
              <a:rPr lang="en-US" b="1" i="0" dirty="0">
                <a:solidFill>
                  <a:srgbClr val="000000"/>
                </a:solidFill>
                <a:effectLst/>
                <a:latin typeface="-apple-system"/>
              </a:rPr>
              <a:t>Remember, be careful when working with batteries and wires, and don’t leave the battery connected for too long, as it can get hot. Have fun experimenting with your electromagnet!</a:t>
            </a:r>
          </a:p>
          <a:p>
            <a:endParaRPr lang="en-US" dirty="0"/>
          </a:p>
        </p:txBody>
      </p:sp>
    </p:spTree>
    <p:extLst>
      <p:ext uri="{BB962C8B-B14F-4D97-AF65-F5344CB8AC3E}">
        <p14:creationId xmlns:p14="http://schemas.microsoft.com/office/powerpoint/2010/main" val="338300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Freeform: Shape 37">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40" name="Freeform: Shape 39">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49" name="Freeform: Shape 48">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0"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61" name="Freeform: Shape 60">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6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68" name="Freeform: Shape 6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5" name="Picture 74" descr="One big red drawing pin in front of many smaller black drawing pins">
            <a:extLst>
              <a:ext uri="{FF2B5EF4-FFF2-40B4-BE49-F238E27FC236}">
                <a16:creationId xmlns:a16="http://schemas.microsoft.com/office/drawing/2014/main" id="{B898CFC5-31E8-2373-8FB4-8FF212E34317}"/>
              </a:ext>
            </a:extLst>
          </p:cNvPr>
          <p:cNvPicPr>
            <a:picLocks noChangeAspect="1"/>
          </p:cNvPicPr>
          <p:nvPr/>
        </p:nvPicPr>
        <p:blipFill rotWithShape="1">
          <a:blip r:embed="rId2">
            <a:alphaModFix/>
          </a:blip>
          <a:srcRect t="16739" r="-1" b="6202"/>
          <a:stretch/>
        </p:blipFill>
        <p:spPr>
          <a:xfrm>
            <a:off x="20" y="10"/>
            <a:ext cx="12188932" cy="6856614"/>
          </a:xfrm>
          <a:prstGeom prst="rect">
            <a:avLst/>
          </a:prstGeom>
        </p:spPr>
      </p:pic>
      <p:sp>
        <p:nvSpPr>
          <p:cNvPr id="39" name="Rectangle 38">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5D8EA-7C68-74C3-419C-FD1C99B611F8}"/>
              </a:ext>
            </a:extLst>
          </p:cNvPr>
          <p:cNvSpPr>
            <a:spLocks noGrp="1"/>
          </p:cNvSpPr>
          <p:nvPr>
            <p:ph type="title"/>
          </p:nvPr>
        </p:nvSpPr>
        <p:spPr>
          <a:xfrm>
            <a:off x="1005654" y="565846"/>
            <a:ext cx="5381498" cy="3755144"/>
          </a:xfrm>
        </p:spPr>
        <p:txBody>
          <a:bodyPr vert="horz" lIns="91440" tIns="45720" rIns="91440" bIns="45720" rtlCol="0" anchor="b">
            <a:normAutofit/>
          </a:bodyPr>
          <a:lstStyle/>
          <a:p>
            <a:r>
              <a:rPr lang="en-US" sz="5400" kern="1200" dirty="0">
                <a:solidFill>
                  <a:srgbClr val="FFFFFF"/>
                </a:solidFill>
                <a:latin typeface="+mj-lt"/>
                <a:ea typeface="+mj-ea"/>
                <a:cs typeface="+mj-cs"/>
              </a:rPr>
              <a:t>Requirement: 4</a:t>
            </a:r>
          </a:p>
        </p:txBody>
      </p:sp>
      <p:sp>
        <p:nvSpPr>
          <p:cNvPr id="3" name="Content Placeholder 2">
            <a:extLst>
              <a:ext uri="{FF2B5EF4-FFF2-40B4-BE49-F238E27FC236}">
                <a16:creationId xmlns:a16="http://schemas.microsoft.com/office/drawing/2014/main" id="{C6265707-8D68-90FA-6745-823CB65B647E}"/>
              </a:ext>
            </a:extLst>
          </p:cNvPr>
          <p:cNvSpPr>
            <a:spLocks noGrp="1"/>
          </p:cNvSpPr>
          <p:nvPr>
            <p:ph idx="1"/>
          </p:nvPr>
        </p:nvSpPr>
        <p:spPr>
          <a:xfrm>
            <a:off x="1005654" y="4456143"/>
            <a:ext cx="4958128" cy="1765055"/>
          </a:xfrm>
        </p:spPr>
        <p:txBody>
          <a:bodyPr vert="horz" lIns="91440" tIns="45720" rIns="91440" bIns="45720" rtlCol="0" anchor="t">
            <a:normAutofit/>
          </a:bodyPr>
          <a:lstStyle/>
          <a:p>
            <a:pPr marL="0" indent="0">
              <a:buNone/>
            </a:pPr>
            <a:r>
              <a:rPr lang="en-US" sz="2200" b="1" i="0" kern="1200" dirty="0">
                <a:solidFill>
                  <a:srgbClr val="FFFFFF"/>
                </a:solidFill>
                <a:effectLst/>
                <a:latin typeface="+mn-lt"/>
                <a:ea typeface="+mn-ea"/>
                <a:cs typeface="+mn-cs"/>
              </a:rPr>
              <a:t>Explain the difference between direct current and alternating current.</a:t>
            </a:r>
            <a:endParaRPr lang="en-US" sz="2200" kern="1200" dirty="0">
              <a:solidFill>
                <a:srgbClr val="FFFFFF"/>
              </a:solidFill>
              <a:latin typeface="+mn-lt"/>
              <a:ea typeface="+mn-ea"/>
              <a:cs typeface="+mn-cs"/>
            </a:endParaRPr>
          </a:p>
        </p:txBody>
      </p:sp>
      <p:grpSp>
        <p:nvGrpSpPr>
          <p:cNvPr id="41"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9219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CF00B-D111-C6C3-AC71-89985D824F84}"/>
              </a:ext>
            </a:extLst>
          </p:cNvPr>
          <p:cNvSpPr>
            <a:spLocks noGrp="1"/>
          </p:cNvSpPr>
          <p:nvPr>
            <p:ph type="title"/>
          </p:nvPr>
        </p:nvSpPr>
        <p:spPr/>
        <p:txBody>
          <a:bodyPr>
            <a:normAutofit fontScale="90000"/>
          </a:bodyPr>
          <a:lstStyle/>
          <a:p>
            <a:r>
              <a:rPr lang="en-US" dirty="0">
                <a:solidFill>
                  <a:srgbClr val="000000"/>
                </a:solidFill>
                <a:latin typeface="-apple-system"/>
              </a:rPr>
              <a:t>T</a:t>
            </a:r>
            <a:r>
              <a:rPr lang="en-US" b="0" i="0" dirty="0">
                <a:solidFill>
                  <a:srgbClr val="000000"/>
                </a:solidFill>
                <a:effectLst/>
                <a:latin typeface="-apple-system"/>
              </a:rPr>
              <a:t>he difference between direct current (DC) and alternating current (AC)s:</a:t>
            </a:r>
            <a:endParaRPr lang="en-US" dirty="0"/>
          </a:p>
        </p:txBody>
      </p:sp>
      <p:sp>
        <p:nvSpPr>
          <p:cNvPr id="5" name="Text Placeholder 4">
            <a:extLst>
              <a:ext uri="{FF2B5EF4-FFF2-40B4-BE49-F238E27FC236}">
                <a16:creationId xmlns:a16="http://schemas.microsoft.com/office/drawing/2014/main" id="{C6086190-5FC6-917A-66F6-2CBECF31F27F}"/>
              </a:ext>
            </a:extLst>
          </p:cNvPr>
          <p:cNvSpPr>
            <a:spLocks noGrp="1"/>
          </p:cNvSpPr>
          <p:nvPr>
            <p:ph type="body" idx="1"/>
          </p:nvPr>
        </p:nvSpPr>
        <p:spPr/>
        <p:txBody>
          <a:bodyPr/>
          <a:lstStyle/>
          <a:p>
            <a:r>
              <a:rPr lang="en-US" b="1" i="0" dirty="0">
                <a:solidFill>
                  <a:srgbClr val="000000"/>
                </a:solidFill>
                <a:effectLst/>
                <a:latin typeface="-apple-system"/>
              </a:rPr>
              <a:t>Direct Current (DC):</a:t>
            </a:r>
            <a:endParaRPr lang="en-US" dirty="0"/>
          </a:p>
        </p:txBody>
      </p:sp>
      <p:sp>
        <p:nvSpPr>
          <p:cNvPr id="6" name="Content Placeholder 5">
            <a:extLst>
              <a:ext uri="{FF2B5EF4-FFF2-40B4-BE49-F238E27FC236}">
                <a16:creationId xmlns:a16="http://schemas.microsoft.com/office/drawing/2014/main" id="{96F2D000-705B-26AE-BB72-E07E2C22DCB3}"/>
              </a:ext>
            </a:extLst>
          </p:cNvPr>
          <p:cNvSpPr>
            <a:spLocks noGrp="1"/>
          </p:cNvSpPr>
          <p:nvPr>
            <p:ph sz="half" idx="2"/>
          </p:nvPr>
        </p:nvSpPr>
        <p:spPr/>
        <p:txBody>
          <a:bodyPr>
            <a:normAutofit fontScale="77500" lnSpcReduction="20000"/>
          </a:bodyPr>
          <a:lstStyle/>
          <a:p>
            <a:pPr algn="l">
              <a:buFont typeface="Arial" panose="020B0604020202020204" pitchFamily="34" charset="0"/>
              <a:buChar char="•"/>
            </a:pPr>
            <a:r>
              <a:rPr lang="en-US" b="0" i="0" dirty="0">
                <a:solidFill>
                  <a:srgbClr val="000000"/>
                </a:solidFill>
                <a:effectLst/>
                <a:latin typeface="-apple-system"/>
              </a:rPr>
              <a:t>DC flows steadily in one direction, like water flowing in a straight pipe.</a:t>
            </a:r>
          </a:p>
          <a:p>
            <a:pPr algn="l">
              <a:buFont typeface="Arial" panose="020B0604020202020204" pitchFamily="34" charset="0"/>
              <a:buChar char="•"/>
            </a:pPr>
            <a:r>
              <a:rPr lang="en-US" b="0" i="0" dirty="0">
                <a:solidFill>
                  <a:srgbClr val="000000"/>
                </a:solidFill>
                <a:effectLst/>
                <a:latin typeface="-apple-system"/>
              </a:rPr>
              <a:t>It’s like a battery in your flashlight, where the electric current always goes from the positive (+) end to the negative (-) end.</a:t>
            </a:r>
          </a:p>
          <a:p>
            <a:pPr algn="l">
              <a:buFont typeface="Arial" panose="020B0604020202020204" pitchFamily="34" charset="0"/>
              <a:buChar char="•"/>
            </a:pPr>
            <a:r>
              <a:rPr lang="en-US" b="0" i="0" dirty="0">
                <a:solidFill>
                  <a:srgbClr val="000000"/>
                </a:solidFill>
                <a:effectLst/>
                <a:latin typeface="-apple-system"/>
              </a:rPr>
              <a:t>DC is simple and easy to understand but may not travel long distances efficiently.</a:t>
            </a:r>
          </a:p>
          <a:p>
            <a:endParaRPr lang="en-US" dirty="0"/>
          </a:p>
        </p:txBody>
      </p:sp>
      <p:sp>
        <p:nvSpPr>
          <p:cNvPr id="7" name="Text Placeholder 6">
            <a:extLst>
              <a:ext uri="{FF2B5EF4-FFF2-40B4-BE49-F238E27FC236}">
                <a16:creationId xmlns:a16="http://schemas.microsoft.com/office/drawing/2014/main" id="{60449826-4C92-6B08-45BC-F14D2E4AF0AC}"/>
              </a:ext>
            </a:extLst>
          </p:cNvPr>
          <p:cNvSpPr>
            <a:spLocks noGrp="1"/>
          </p:cNvSpPr>
          <p:nvPr>
            <p:ph type="body" sz="quarter" idx="3"/>
          </p:nvPr>
        </p:nvSpPr>
        <p:spPr/>
        <p:txBody>
          <a:bodyPr/>
          <a:lstStyle/>
          <a:p>
            <a:r>
              <a:rPr lang="en-US" b="1" i="0" dirty="0">
                <a:solidFill>
                  <a:srgbClr val="000000"/>
                </a:solidFill>
                <a:effectLst/>
                <a:latin typeface="-apple-system"/>
              </a:rPr>
              <a:t>Alternating Current (AC):</a:t>
            </a:r>
            <a:endParaRPr lang="en-US" dirty="0"/>
          </a:p>
        </p:txBody>
      </p:sp>
      <p:sp>
        <p:nvSpPr>
          <p:cNvPr id="8" name="Content Placeholder 7">
            <a:extLst>
              <a:ext uri="{FF2B5EF4-FFF2-40B4-BE49-F238E27FC236}">
                <a16:creationId xmlns:a16="http://schemas.microsoft.com/office/drawing/2014/main" id="{2F659FEE-8770-F5FA-D32C-48008557B0DB}"/>
              </a:ext>
            </a:extLst>
          </p:cNvPr>
          <p:cNvSpPr>
            <a:spLocks noGrp="1"/>
          </p:cNvSpPr>
          <p:nvPr>
            <p:ph sz="quarter" idx="4"/>
          </p:nvPr>
        </p:nvSpPr>
        <p:spPr>
          <a:xfrm>
            <a:off x="6172200" y="2505075"/>
            <a:ext cx="5183188" cy="3882662"/>
          </a:xfrm>
        </p:spPr>
        <p:txBody>
          <a:bodyPr>
            <a:normAutofit fontScale="77500" lnSpcReduction="20000"/>
          </a:bodyPr>
          <a:lstStyle/>
          <a:p>
            <a:pPr algn="l">
              <a:buFont typeface="Arial" panose="020B0604020202020204" pitchFamily="34" charset="0"/>
              <a:buChar char="•"/>
            </a:pPr>
            <a:r>
              <a:rPr lang="en-US" b="0" i="0" dirty="0">
                <a:solidFill>
                  <a:srgbClr val="000000"/>
                </a:solidFill>
                <a:effectLst/>
                <a:latin typeface="-apple-system"/>
              </a:rPr>
              <a:t>AC constantly changes direction, like a swinging pendulum.</a:t>
            </a:r>
          </a:p>
          <a:p>
            <a:pPr algn="l">
              <a:buFont typeface="Arial" panose="020B0604020202020204" pitchFamily="34" charset="0"/>
              <a:buChar char="•"/>
            </a:pPr>
            <a:r>
              <a:rPr lang="en-US" b="0" i="0" dirty="0">
                <a:solidFill>
                  <a:srgbClr val="000000"/>
                </a:solidFill>
                <a:effectLst/>
                <a:latin typeface="-apple-system"/>
              </a:rPr>
              <a:t>It’s the type of electricity that powers most of our homes and devices.</a:t>
            </a:r>
          </a:p>
          <a:p>
            <a:pPr algn="l">
              <a:buFont typeface="Arial" panose="020B0604020202020204" pitchFamily="34" charset="0"/>
              <a:buChar char="•"/>
            </a:pPr>
            <a:r>
              <a:rPr lang="en-US" b="0" i="0" dirty="0">
                <a:solidFill>
                  <a:srgbClr val="000000"/>
                </a:solidFill>
                <a:effectLst/>
                <a:latin typeface="-apple-system"/>
              </a:rPr>
              <a:t>AC changes direction many times per second (measured in Hertz, or Hz), typically 60 times per second in the U.S.</a:t>
            </a:r>
          </a:p>
          <a:p>
            <a:pPr algn="l">
              <a:buFont typeface="Arial" panose="020B0604020202020204" pitchFamily="34" charset="0"/>
              <a:buChar char="•"/>
            </a:pPr>
            <a:r>
              <a:rPr lang="en-US" b="0" i="0" dirty="0">
                <a:solidFill>
                  <a:srgbClr val="000000"/>
                </a:solidFill>
                <a:effectLst/>
                <a:latin typeface="-apple-system"/>
              </a:rPr>
              <a:t>AC is more efficient for long-distance transmission because it can be easily transformed into higher or lower voltages.</a:t>
            </a:r>
          </a:p>
        </p:txBody>
      </p:sp>
    </p:spTree>
    <p:extLst>
      <p:ext uri="{BB962C8B-B14F-4D97-AF65-F5344CB8AC3E}">
        <p14:creationId xmlns:p14="http://schemas.microsoft.com/office/powerpoint/2010/main" val="8541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4" name="Freeform: Shape 123">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25" name="Freeform: Shape 12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26" name="Freeform: Shape 12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28" name="Freeform: Shape 12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9" name="Freeform: Shape 12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0" name="Freeform: Shape 12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34" name="Freeform: Shape 13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3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36" name="Freeform: Shape 13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7" name="Freeform: Shape 13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8" name="Freeform: Shape 13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9" name="Freeform: Shape 13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0" name="Freeform: Shape 13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1" name="Freeform: Shape 14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2" name="Freeform: Shape 14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43" name="Rectangle 14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4" name="Rectangle 14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5"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2" name="Freeform: Shape 101">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6" name="Freeform: Shape 145">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49" name="Freeform: Shape 148">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0" name="Freeform: Shape 149">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51" name="Freeform: Shape 150">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52" name="Freeform: Shape 151">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7" name="Title 6">
            <a:extLst>
              <a:ext uri="{FF2B5EF4-FFF2-40B4-BE49-F238E27FC236}">
                <a16:creationId xmlns:a16="http://schemas.microsoft.com/office/drawing/2014/main" id="{3EB223A1-6E88-2348-F4CB-1816110E72B0}"/>
              </a:ext>
            </a:extLst>
          </p:cNvPr>
          <p:cNvSpPr>
            <a:spLocks noGrp="1"/>
          </p:cNvSpPr>
          <p:nvPr>
            <p:ph type="title"/>
          </p:nvPr>
        </p:nvSpPr>
        <p:spPr>
          <a:xfrm>
            <a:off x="1198182" y="559813"/>
            <a:ext cx="4390807" cy="1664573"/>
          </a:xfrm>
        </p:spPr>
        <p:txBody>
          <a:bodyPr vert="horz" lIns="91440" tIns="45720" rIns="91440" bIns="45720" rtlCol="0" anchor="ctr">
            <a:normAutofit/>
          </a:bodyPr>
          <a:lstStyle/>
          <a:p>
            <a:r>
              <a:rPr lang="en-US" sz="4400" kern="1200" dirty="0">
                <a:solidFill>
                  <a:schemeClr val="tx2"/>
                </a:solidFill>
                <a:latin typeface="+mj-lt"/>
                <a:ea typeface="+mj-ea"/>
                <a:cs typeface="+mj-cs"/>
              </a:rPr>
              <a:t>Simply Put….</a:t>
            </a:r>
          </a:p>
        </p:txBody>
      </p:sp>
      <p:sp>
        <p:nvSpPr>
          <p:cNvPr id="9" name="Text Placeholder 8">
            <a:extLst>
              <a:ext uri="{FF2B5EF4-FFF2-40B4-BE49-F238E27FC236}">
                <a16:creationId xmlns:a16="http://schemas.microsoft.com/office/drawing/2014/main" id="{CFCAB65F-4837-945E-3D2F-444C4B5DDBA9}"/>
              </a:ext>
            </a:extLst>
          </p:cNvPr>
          <p:cNvSpPr>
            <a:spLocks noGrp="1"/>
          </p:cNvSpPr>
          <p:nvPr>
            <p:ph type="body" sz="half" idx="2"/>
          </p:nvPr>
        </p:nvSpPr>
        <p:spPr>
          <a:xfrm>
            <a:off x="1185756" y="2384474"/>
            <a:ext cx="4390524" cy="3728613"/>
          </a:xfrm>
        </p:spPr>
        <p:txBody>
          <a:bodyPr vert="horz" lIns="91440" tIns="45720" rIns="91440" bIns="45720" rtlCol="0">
            <a:normAutofit/>
          </a:bodyPr>
          <a:lstStyle/>
          <a:p>
            <a:r>
              <a:rPr lang="en-US" sz="1800" dirty="0"/>
              <a:t>T</a:t>
            </a:r>
            <a:r>
              <a:rPr lang="en-US" sz="1800" b="0" i="0" dirty="0">
                <a:effectLst/>
              </a:rPr>
              <a:t>hink of DC as a straight path for electricity, like a one-way street, while AC is like a winding road that switches directions, but it’s better for delivering electricity over long distances. Both types have their uses in different situations, but AC is more common in our daily lives.</a:t>
            </a:r>
            <a:endParaRPr lang="en-US" sz="1800" dirty="0"/>
          </a:p>
        </p:txBody>
      </p:sp>
      <p:pic>
        <p:nvPicPr>
          <p:cNvPr id="11" name="Picture Placeholder 10" descr="Lightbulb off with illuminated background">
            <a:extLst>
              <a:ext uri="{FF2B5EF4-FFF2-40B4-BE49-F238E27FC236}">
                <a16:creationId xmlns:a16="http://schemas.microsoft.com/office/drawing/2014/main" id="{CC19EA8B-A454-F7B5-C1B9-05E92DB1870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843" r="19856" b="-1"/>
          <a:stretch/>
        </p:blipFill>
        <p:spPr>
          <a:xfrm>
            <a:off x="5996628" y="10"/>
            <a:ext cx="6195372" cy="6857990"/>
          </a:xfrm>
          <a:prstGeom prst="rect">
            <a:avLst/>
          </a:prstGeom>
        </p:spPr>
      </p:pic>
      <p:grpSp>
        <p:nvGrpSpPr>
          <p:cNvPr id="111"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53"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54" name="Freeform: Shape 153">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5" name="Freeform: Shape 154">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6" name="Freeform: Shape 155">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7" name="Freeform: Shape 156">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8" name="Freeform: Shape 157">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9" name="Freeform: Shape 158">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0" name="Freeform: Shape 159">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3" name="Freeform: Shape 112">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0318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7"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8" name="Freeform: Shape 17">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Freeform: Shape 18">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5" name="Title 4">
            <a:extLst>
              <a:ext uri="{FF2B5EF4-FFF2-40B4-BE49-F238E27FC236}">
                <a16:creationId xmlns:a16="http://schemas.microsoft.com/office/drawing/2014/main" id="{F2A99804-6A42-F979-A970-FC16833B1081}"/>
              </a:ext>
            </a:extLst>
          </p:cNvPr>
          <p:cNvSpPr>
            <a:spLocks noGrp="1"/>
          </p:cNvSpPr>
          <p:nvPr>
            <p:ph type="title"/>
          </p:nvPr>
        </p:nvSpPr>
        <p:spPr>
          <a:xfrm>
            <a:off x="1075531" y="559813"/>
            <a:ext cx="4596107" cy="2236864"/>
          </a:xfrm>
        </p:spPr>
        <p:txBody>
          <a:bodyPr>
            <a:normAutofit/>
          </a:bodyPr>
          <a:lstStyle/>
          <a:p>
            <a:r>
              <a:rPr lang="en-US" dirty="0"/>
              <a:t>Requirement: 5</a:t>
            </a:r>
          </a:p>
        </p:txBody>
      </p:sp>
      <p:sp>
        <p:nvSpPr>
          <p:cNvPr id="6" name="Content Placeholder 5">
            <a:extLst>
              <a:ext uri="{FF2B5EF4-FFF2-40B4-BE49-F238E27FC236}">
                <a16:creationId xmlns:a16="http://schemas.microsoft.com/office/drawing/2014/main" id="{6F69FD9A-887E-94D4-A513-38E3626F70B7}"/>
              </a:ext>
            </a:extLst>
          </p:cNvPr>
          <p:cNvSpPr>
            <a:spLocks noGrp="1"/>
          </p:cNvSpPr>
          <p:nvPr>
            <p:ph idx="1"/>
          </p:nvPr>
        </p:nvSpPr>
        <p:spPr>
          <a:xfrm>
            <a:off x="1185756" y="2955401"/>
            <a:ext cx="3988112" cy="3157686"/>
          </a:xfrm>
        </p:spPr>
        <p:txBody>
          <a:bodyPr>
            <a:normAutofit/>
          </a:bodyPr>
          <a:lstStyle/>
          <a:p>
            <a:pPr marL="0" indent="0">
              <a:buNone/>
            </a:pPr>
            <a:r>
              <a:rPr lang="en-US" sz="1800" b="1" i="0">
                <a:effectLst/>
                <a:latin typeface="Roboto" panose="02000000000000000000" pitchFamily="2" charset="0"/>
              </a:rPr>
              <a:t>Make a simple drawing to show how a battery and an electric bell work.</a:t>
            </a:r>
            <a:endParaRPr lang="en-US" sz="1800"/>
          </a:p>
        </p:txBody>
      </p:sp>
      <p:pic>
        <p:nvPicPr>
          <p:cNvPr id="10" name="Graphic 9" descr="Battery Charging">
            <a:extLst>
              <a:ext uri="{FF2B5EF4-FFF2-40B4-BE49-F238E27FC236}">
                <a16:creationId xmlns:a16="http://schemas.microsoft.com/office/drawing/2014/main" id="{1A7488F0-CECC-C187-A022-593C1B244E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8067" y="567942"/>
            <a:ext cx="5716862" cy="5716862"/>
          </a:xfrm>
          <a:prstGeom prst="rect">
            <a:avLst/>
          </a:prstGeom>
        </p:spPr>
      </p:pic>
      <p:grpSp>
        <p:nvGrpSpPr>
          <p:cNvPr id="27"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8" name="Freeform: Shape 27">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9"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0" name="Freeform: Shape 29">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8127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4D46-5ADD-F82B-23D7-D184957F6BE4}"/>
              </a:ext>
            </a:extLst>
          </p:cNvPr>
          <p:cNvSpPr>
            <a:spLocks noGrp="1"/>
          </p:cNvSpPr>
          <p:nvPr>
            <p:ph type="title"/>
          </p:nvPr>
        </p:nvSpPr>
        <p:spPr>
          <a:xfrm>
            <a:off x="839788" y="457200"/>
            <a:ext cx="6109652" cy="1227502"/>
          </a:xfrm>
        </p:spPr>
        <p:txBody>
          <a:bodyPr>
            <a:normAutofit/>
          </a:bodyPr>
          <a:lstStyle/>
          <a:p>
            <a:r>
              <a:rPr lang="en-US" b="0" i="0" dirty="0">
                <a:solidFill>
                  <a:srgbClr val="000000"/>
                </a:solidFill>
                <a:effectLst/>
                <a:latin typeface="-apple-system"/>
              </a:rPr>
              <a:t>Battery and Bell Drawing</a:t>
            </a:r>
            <a:br>
              <a:rPr lang="en-US" b="0" i="0" dirty="0">
                <a:solidFill>
                  <a:srgbClr val="000000"/>
                </a:solidFill>
                <a:effectLst/>
                <a:latin typeface="-apple-system"/>
              </a:rPr>
            </a:br>
            <a:endParaRPr lang="en-US" dirty="0"/>
          </a:p>
        </p:txBody>
      </p:sp>
      <p:pic>
        <p:nvPicPr>
          <p:cNvPr id="7" name="Picture Placeholder 6">
            <a:extLst>
              <a:ext uri="{FF2B5EF4-FFF2-40B4-BE49-F238E27FC236}">
                <a16:creationId xmlns:a16="http://schemas.microsoft.com/office/drawing/2014/main" id="{65FEE227-654E-9C73-5ABF-EA5BB8C8675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8534674" y="1267097"/>
            <a:ext cx="3944119" cy="3114312"/>
          </a:xfrm>
        </p:spPr>
      </p:pic>
      <p:sp>
        <p:nvSpPr>
          <p:cNvPr id="5" name="Text Placeholder 4">
            <a:extLst>
              <a:ext uri="{FF2B5EF4-FFF2-40B4-BE49-F238E27FC236}">
                <a16:creationId xmlns:a16="http://schemas.microsoft.com/office/drawing/2014/main" id="{ACA34A07-6A28-D4AC-F975-32C1C38D9F08}"/>
              </a:ext>
            </a:extLst>
          </p:cNvPr>
          <p:cNvSpPr>
            <a:spLocks noGrp="1"/>
          </p:cNvSpPr>
          <p:nvPr>
            <p:ph type="body" sz="half" idx="2"/>
          </p:nvPr>
        </p:nvSpPr>
        <p:spPr>
          <a:xfrm>
            <a:off x="839788" y="1267097"/>
            <a:ext cx="7812452" cy="5590903"/>
          </a:xfrm>
        </p:spPr>
        <p:txBody>
          <a:bodyPr>
            <a:normAutofit/>
          </a:bodyPr>
          <a:lstStyle/>
          <a:p>
            <a:pPr algn="l"/>
            <a:r>
              <a:rPr lang="en-US" b="0" i="0" dirty="0">
                <a:solidFill>
                  <a:srgbClr val="000000"/>
                </a:solidFill>
                <a:effectLst/>
                <a:latin typeface="-apple-system"/>
              </a:rPr>
              <a:t>The diagram presents an electric vibrating bell setup. To understand its functionality, let’s follow the path of the electric current:</a:t>
            </a:r>
          </a:p>
          <a:p>
            <a:pPr algn="l">
              <a:buFont typeface="+mj-lt"/>
              <a:buAutoNum type="arabicPeriod"/>
            </a:pPr>
            <a:r>
              <a:rPr lang="en-US" b="0" i="0" dirty="0">
                <a:solidFill>
                  <a:srgbClr val="000000"/>
                </a:solidFill>
                <a:effectLst/>
                <a:latin typeface="-apple-system"/>
              </a:rPr>
              <a:t>Pushing the button allows current to flow from terminal A to the electromagnet, labeled F.</a:t>
            </a:r>
          </a:p>
          <a:p>
            <a:pPr algn="l">
              <a:buFont typeface="+mj-lt"/>
              <a:buAutoNum type="arabicPeriod"/>
            </a:pPr>
            <a:r>
              <a:rPr lang="en-US" b="0" i="0" dirty="0">
                <a:solidFill>
                  <a:srgbClr val="000000"/>
                </a:solidFill>
                <a:effectLst/>
                <a:latin typeface="-apple-system"/>
              </a:rPr>
              <a:t>The current then travels to a moving contact, C, and proceeds to contact post D, finally exiting through terminal E.</a:t>
            </a:r>
          </a:p>
          <a:p>
            <a:pPr algn="l"/>
            <a:r>
              <a:rPr lang="en-US" b="0" i="0" dirty="0">
                <a:solidFill>
                  <a:srgbClr val="000000"/>
                </a:solidFill>
                <a:effectLst/>
                <a:latin typeface="-apple-system"/>
              </a:rPr>
              <a:t>Now, how does this current make the bell ring?</a:t>
            </a:r>
          </a:p>
          <a:p>
            <a:pPr algn="l">
              <a:buFont typeface="+mj-lt"/>
              <a:buAutoNum type="arabicPeriod"/>
            </a:pPr>
            <a:r>
              <a:rPr lang="en-US" b="0" i="0" dirty="0">
                <a:solidFill>
                  <a:srgbClr val="000000"/>
                </a:solidFill>
                <a:effectLst/>
                <a:latin typeface="-apple-system"/>
              </a:rPr>
              <a:t>As you press the button, electromagnet F attracts an iron armature, labeled B.</a:t>
            </a:r>
          </a:p>
          <a:p>
            <a:pPr algn="l">
              <a:buFont typeface="+mj-lt"/>
              <a:buAutoNum type="arabicPeriod"/>
            </a:pPr>
            <a:r>
              <a:rPr lang="en-US" b="0" i="0" dirty="0">
                <a:solidFill>
                  <a:srgbClr val="000000"/>
                </a:solidFill>
                <a:effectLst/>
                <a:latin typeface="-apple-system"/>
              </a:rPr>
              <a:t>This armature has two attachments: the moving contact C and a hammer, H.</a:t>
            </a:r>
          </a:p>
          <a:p>
            <a:pPr algn="l">
              <a:buFont typeface="+mj-lt"/>
              <a:buAutoNum type="arabicPeriod"/>
            </a:pPr>
            <a:r>
              <a:rPr lang="en-US" b="0" i="0" dirty="0">
                <a:solidFill>
                  <a:srgbClr val="000000"/>
                </a:solidFill>
                <a:effectLst/>
                <a:latin typeface="-apple-system"/>
              </a:rPr>
              <a:t>The hammer strikes a gong or bell, producing the ringing sound.</a:t>
            </a:r>
          </a:p>
          <a:p>
            <a:pPr algn="l">
              <a:buFont typeface="+mj-lt"/>
              <a:buAutoNum type="arabicPeriod"/>
            </a:pPr>
            <a:r>
              <a:rPr lang="en-US" b="0" i="0" dirty="0">
                <a:solidFill>
                  <a:srgbClr val="000000"/>
                </a:solidFill>
                <a:effectLst/>
                <a:latin typeface="-apple-system"/>
              </a:rPr>
              <a:t>As the armature is drawn towards the magnet, the contact C is pulled away from post D, breaking the circuit and cutting off the current.</a:t>
            </a:r>
          </a:p>
          <a:p>
            <a:pPr algn="l">
              <a:buFont typeface="+mj-lt"/>
              <a:buAutoNum type="arabicPeriod"/>
            </a:pPr>
            <a:r>
              <a:rPr lang="en-US" b="0" i="0" dirty="0">
                <a:solidFill>
                  <a:srgbClr val="000000"/>
                </a:solidFill>
                <a:effectLst/>
                <a:latin typeface="-apple-system"/>
              </a:rPr>
              <a:t>When the current stops, the electromagnet loses its magnetic force. A return spring, G, then pulls the armature and contact C back towards post D.</a:t>
            </a:r>
          </a:p>
          <a:p>
            <a:pPr algn="l">
              <a:buFont typeface="+mj-lt"/>
              <a:buAutoNum type="arabicPeriod"/>
            </a:pPr>
            <a:r>
              <a:rPr lang="en-US" b="0" i="0" dirty="0">
                <a:solidFill>
                  <a:srgbClr val="000000"/>
                </a:solidFill>
                <a:effectLst/>
                <a:latin typeface="-apple-system"/>
              </a:rPr>
              <a:t>Once contact C reestablishes connection with post D, the current flows again, and the cycle repeats. This rapid repetition creates the continuous ringing or vibrating sound.</a:t>
            </a:r>
          </a:p>
          <a:p>
            <a:endParaRPr lang="en-US" dirty="0"/>
          </a:p>
        </p:txBody>
      </p:sp>
    </p:spTree>
    <p:extLst>
      <p:ext uri="{BB962C8B-B14F-4D97-AF65-F5344CB8AC3E}">
        <p14:creationId xmlns:p14="http://schemas.microsoft.com/office/powerpoint/2010/main" val="148941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electrical box with wires">
            <a:extLst>
              <a:ext uri="{FF2B5EF4-FFF2-40B4-BE49-F238E27FC236}">
                <a16:creationId xmlns:a16="http://schemas.microsoft.com/office/drawing/2014/main" id="{AB2EA8B4-9C80-265D-CBD4-4F438999B3B7}"/>
              </a:ext>
            </a:extLst>
          </p:cNvPr>
          <p:cNvPicPr>
            <a:picLocks noChangeAspect="1"/>
          </p:cNvPicPr>
          <p:nvPr/>
        </p:nvPicPr>
        <p:blipFill rotWithShape="1">
          <a:blip r:embed="rId2">
            <a:alphaModFix amt="60000"/>
          </a:blip>
          <a:srcRect t="24227" r="-1" b="769"/>
          <a:stretch/>
        </p:blipFill>
        <p:spPr>
          <a:xfrm>
            <a:off x="20" y="10"/>
            <a:ext cx="12188932" cy="6856614"/>
          </a:xfrm>
          <a:prstGeom prst="rect">
            <a:avLst/>
          </a:prstGeom>
        </p:spPr>
      </p:pic>
      <p:grpSp>
        <p:nvGrpSpPr>
          <p:cNvPr id="18"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5" name="Title 4">
            <a:extLst>
              <a:ext uri="{FF2B5EF4-FFF2-40B4-BE49-F238E27FC236}">
                <a16:creationId xmlns:a16="http://schemas.microsoft.com/office/drawing/2014/main" id="{2C35452F-99A6-330D-EEB9-E141660DBA38}"/>
              </a:ext>
            </a:extLst>
          </p:cNvPr>
          <p:cNvSpPr>
            <a:spLocks noGrp="1"/>
          </p:cNvSpPr>
          <p:nvPr>
            <p:ph type="title"/>
          </p:nvPr>
        </p:nvSpPr>
        <p:spPr>
          <a:xfrm>
            <a:off x="863881" y="2449370"/>
            <a:ext cx="4795282" cy="5018227"/>
          </a:xfrm>
        </p:spPr>
        <p:txBody>
          <a:bodyPr anchor="ctr">
            <a:normAutofit/>
          </a:bodyPr>
          <a:lstStyle/>
          <a:p>
            <a:r>
              <a:rPr lang="en-US" dirty="0">
                <a:solidFill>
                  <a:srgbClr val="FFFFFF"/>
                </a:solidFill>
              </a:rPr>
              <a:t>Requirement: 6</a:t>
            </a:r>
          </a:p>
        </p:txBody>
      </p:sp>
      <p:grpSp>
        <p:nvGrpSpPr>
          <p:cNvPr id="27"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8"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Content Placeholder 5">
            <a:extLst>
              <a:ext uri="{FF2B5EF4-FFF2-40B4-BE49-F238E27FC236}">
                <a16:creationId xmlns:a16="http://schemas.microsoft.com/office/drawing/2014/main" id="{32789F87-FD65-CC3D-1211-6FA77BE43B81}"/>
              </a:ext>
            </a:extLst>
          </p:cNvPr>
          <p:cNvSpPr>
            <a:spLocks noGrp="1"/>
          </p:cNvSpPr>
          <p:nvPr>
            <p:ph idx="1"/>
          </p:nvPr>
        </p:nvSpPr>
        <p:spPr>
          <a:xfrm>
            <a:off x="6333785" y="3931021"/>
            <a:ext cx="4977905" cy="2795698"/>
          </a:xfrm>
        </p:spPr>
        <p:txBody>
          <a:bodyPr anchor="ctr">
            <a:normAutofit/>
          </a:bodyPr>
          <a:lstStyle/>
          <a:p>
            <a:pPr marL="0" indent="0">
              <a:buNone/>
            </a:pPr>
            <a:r>
              <a:rPr lang="en-US" sz="2000" b="1" i="0" dirty="0">
                <a:solidFill>
                  <a:srgbClr val="FFFFFF"/>
                </a:solidFill>
                <a:effectLst/>
                <a:latin typeface="Roboto" panose="02000000000000000000" pitchFamily="2" charset="0"/>
              </a:rPr>
              <a:t>Explain why a fuse blows or a circuit breaker trips. Tell how to find a blown fuse or tripped circuit breaker in your home. Show how to safely reset the circuit breaker.</a:t>
            </a:r>
            <a:endParaRPr lang="en-US" sz="2000" dirty="0">
              <a:solidFill>
                <a:srgbClr val="FFFFFF"/>
              </a:solidFill>
            </a:endParaRPr>
          </a:p>
        </p:txBody>
      </p:sp>
    </p:spTree>
    <p:extLst>
      <p:ext uri="{BB962C8B-B14F-4D97-AF65-F5344CB8AC3E}">
        <p14:creationId xmlns:p14="http://schemas.microsoft.com/office/powerpoint/2010/main" val="365040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98C0-7354-8E3D-5625-F0E2B1BDE0A5}"/>
              </a:ext>
            </a:extLst>
          </p:cNvPr>
          <p:cNvSpPr>
            <a:spLocks noGrp="1"/>
          </p:cNvSpPr>
          <p:nvPr>
            <p:ph type="title"/>
          </p:nvPr>
        </p:nvSpPr>
        <p:spPr/>
        <p:txBody>
          <a:bodyPr/>
          <a:lstStyle/>
          <a:p>
            <a:r>
              <a:rPr lang="en-US" b="1" i="0" dirty="0">
                <a:solidFill>
                  <a:srgbClr val="000000"/>
                </a:solidFill>
                <a:effectLst/>
                <a:latin typeface="-apple-system"/>
              </a:rPr>
              <a:t>Why a Fuse Blows or a Circuit Breaker Trips</a:t>
            </a:r>
            <a:endParaRPr lang="en-US" dirty="0"/>
          </a:p>
        </p:txBody>
      </p:sp>
      <p:sp>
        <p:nvSpPr>
          <p:cNvPr id="3" name="Content Placeholder 2">
            <a:extLst>
              <a:ext uri="{FF2B5EF4-FFF2-40B4-BE49-F238E27FC236}">
                <a16:creationId xmlns:a16="http://schemas.microsoft.com/office/drawing/2014/main" id="{6D62A28C-9AF6-8AC1-6CD2-B51201629067}"/>
              </a:ext>
            </a:extLst>
          </p:cNvPr>
          <p:cNvSpPr>
            <a:spLocks noGrp="1"/>
          </p:cNvSpPr>
          <p:nvPr>
            <p:ph idx="1"/>
          </p:nvPr>
        </p:nvSpPr>
        <p:spPr/>
        <p:txBody>
          <a:bodyPr/>
          <a:lstStyle/>
          <a:p>
            <a:pPr marL="0" indent="0">
              <a:buNone/>
            </a:pPr>
            <a:r>
              <a:rPr lang="en-US" b="0" i="0" dirty="0">
                <a:solidFill>
                  <a:srgbClr val="000000"/>
                </a:solidFill>
                <a:effectLst/>
                <a:latin typeface="-apple-system"/>
              </a:rPr>
              <a:t>A fuse blows or a circuit breaker trips to protect your home’s electrical system from problems. It happens when there’s too much electricity flowing through a circuit, which can be dangerous. This can occur if there are too many devices plugged in or if there’s a short circuit (a wire touching something it shouldn’t). The fuse or breaker acts like a safety switch to stop the flow of electricity and prevent fires or damage.</a:t>
            </a:r>
            <a:endParaRPr lang="en-US" dirty="0"/>
          </a:p>
        </p:txBody>
      </p:sp>
    </p:spTree>
    <p:extLst>
      <p:ext uri="{BB962C8B-B14F-4D97-AF65-F5344CB8AC3E}">
        <p14:creationId xmlns:p14="http://schemas.microsoft.com/office/powerpoint/2010/main" val="201960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7FDD3AD-C1F8-9DFC-201D-1B2912F0BF7D}"/>
              </a:ext>
            </a:extLst>
          </p:cNvPr>
          <p:cNvSpPr>
            <a:spLocks noGrp="1"/>
          </p:cNvSpPr>
          <p:nvPr>
            <p:ph type="title"/>
          </p:nvPr>
        </p:nvSpPr>
        <p:spPr>
          <a:xfrm>
            <a:off x="1198182" y="559813"/>
            <a:ext cx="5605358" cy="1664573"/>
          </a:xfrm>
        </p:spPr>
        <p:txBody>
          <a:bodyPr>
            <a:normAutofit/>
          </a:bodyPr>
          <a:lstStyle/>
          <a:p>
            <a:r>
              <a:rPr lang="en-US"/>
              <a:t>Requirement: 1</a:t>
            </a:r>
          </a:p>
        </p:txBody>
      </p:sp>
      <p:sp>
        <p:nvSpPr>
          <p:cNvPr id="3" name="Content Placeholder 2">
            <a:extLst>
              <a:ext uri="{FF2B5EF4-FFF2-40B4-BE49-F238E27FC236}">
                <a16:creationId xmlns:a16="http://schemas.microsoft.com/office/drawing/2014/main" id="{65BE5DFF-08D9-8CC0-854E-B02CE339809C}"/>
              </a:ext>
            </a:extLst>
          </p:cNvPr>
          <p:cNvSpPr>
            <a:spLocks noGrp="1"/>
          </p:cNvSpPr>
          <p:nvPr>
            <p:ph idx="1"/>
          </p:nvPr>
        </p:nvSpPr>
        <p:spPr>
          <a:xfrm>
            <a:off x="1185755" y="2384474"/>
            <a:ext cx="5604997" cy="3728613"/>
          </a:xfrm>
        </p:spPr>
        <p:txBody>
          <a:bodyPr>
            <a:normAutofit/>
          </a:bodyPr>
          <a:lstStyle/>
          <a:p>
            <a:pPr marL="0" indent="0">
              <a:lnSpc>
                <a:spcPct val="100000"/>
              </a:lnSpc>
              <a:buNone/>
            </a:pPr>
            <a:r>
              <a:rPr lang="en-US" sz="1800" b="1" i="0" dirty="0">
                <a:effectLst/>
                <a:latin typeface="Roboto" panose="02000000000000000000" pitchFamily="2" charset="0"/>
              </a:rPr>
              <a:t>Demonstrate that you know how to respond to electrical emergencies by doing the following:</a:t>
            </a:r>
          </a:p>
          <a:p>
            <a:pPr>
              <a:lnSpc>
                <a:spcPct val="100000"/>
              </a:lnSpc>
              <a:buFont typeface="Arial" panose="020B0604020202020204" pitchFamily="34" charset="0"/>
              <a:buChar char="•"/>
            </a:pPr>
            <a:r>
              <a:rPr lang="en-US" sz="1800" b="0" i="0" dirty="0">
                <a:effectLst/>
                <a:latin typeface="Roboto" panose="02000000000000000000" pitchFamily="2" charset="0"/>
              </a:rPr>
              <a:t>(a) Show how to rescue a person touching a live wire in the home.</a:t>
            </a:r>
          </a:p>
          <a:p>
            <a:pPr>
              <a:lnSpc>
                <a:spcPct val="100000"/>
              </a:lnSpc>
              <a:buFont typeface="Arial" panose="020B0604020202020204" pitchFamily="34" charset="0"/>
              <a:buChar char="•"/>
            </a:pPr>
            <a:r>
              <a:rPr lang="en-US" sz="1800" b="0" i="0" dirty="0">
                <a:effectLst/>
                <a:latin typeface="Roboto" panose="02000000000000000000" pitchFamily="2" charset="0"/>
              </a:rPr>
              <a:t>(b) Show how to render first aid to a person who is unconscious from electrical shock.</a:t>
            </a:r>
          </a:p>
          <a:p>
            <a:pPr>
              <a:lnSpc>
                <a:spcPct val="100000"/>
              </a:lnSpc>
              <a:buFont typeface="Arial" panose="020B0604020202020204" pitchFamily="34" charset="0"/>
              <a:buChar char="•"/>
            </a:pPr>
            <a:r>
              <a:rPr lang="en-US" sz="1800" b="0" i="0" dirty="0">
                <a:effectLst/>
                <a:latin typeface="Roboto" panose="02000000000000000000" pitchFamily="2" charset="0"/>
              </a:rPr>
              <a:t>(c) Show how to treat an electrical burn.</a:t>
            </a:r>
          </a:p>
          <a:p>
            <a:pPr>
              <a:lnSpc>
                <a:spcPct val="100000"/>
              </a:lnSpc>
              <a:buFont typeface="Arial" panose="020B0604020202020204" pitchFamily="34" charset="0"/>
              <a:buChar char="•"/>
            </a:pPr>
            <a:r>
              <a:rPr lang="en-US" sz="1800" b="0" i="0" dirty="0">
                <a:effectLst/>
                <a:latin typeface="Roboto" panose="02000000000000000000" pitchFamily="2" charset="0"/>
              </a:rPr>
              <a:t>(d) Explain what to do in an electrical storm.</a:t>
            </a:r>
          </a:p>
          <a:p>
            <a:pPr>
              <a:lnSpc>
                <a:spcPct val="100000"/>
              </a:lnSpc>
              <a:buFont typeface="Arial" panose="020B0604020202020204" pitchFamily="34" charset="0"/>
              <a:buChar char="•"/>
            </a:pPr>
            <a:r>
              <a:rPr lang="en-US" sz="1800" b="0" i="0" dirty="0">
                <a:effectLst/>
                <a:latin typeface="Roboto" panose="02000000000000000000" pitchFamily="2" charset="0"/>
              </a:rPr>
              <a:t>(e) Explain what to do in the event of an electrical fire.</a:t>
            </a:r>
          </a:p>
          <a:p>
            <a:pPr>
              <a:lnSpc>
                <a:spcPct val="100000"/>
              </a:lnSpc>
            </a:pPr>
            <a:endParaRPr lang="en-US" sz="1800" dirty="0"/>
          </a:p>
        </p:txBody>
      </p:sp>
      <p:pic>
        <p:nvPicPr>
          <p:cNvPr id="5" name="Picture 4" descr="Sphere of mesh and nodes">
            <a:extLst>
              <a:ext uri="{FF2B5EF4-FFF2-40B4-BE49-F238E27FC236}">
                <a16:creationId xmlns:a16="http://schemas.microsoft.com/office/drawing/2014/main" id="{D0D44DE5-1BA9-7685-7DD2-ED5B8F8CB0F4}"/>
              </a:ext>
            </a:extLst>
          </p:cNvPr>
          <p:cNvPicPr>
            <a:picLocks noChangeAspect="1"/>
          </p:cNvPicPr>
          <p:nvPr/>
        </p:nvPicPr>
        <p:blipFill rotWithShape="1">
          <a:blip r:embed="rId2"/>
          <a:srcRect l="38135" r="7147"/>
          <a:stretch/>
        </p:blipFill>
        <p:spPr>
          <a:xfrm>
            <a:off x="7188594" y="10"/>
            <a:ext cx="5003406" cy="6857990"/>
          </a:xfrm>
          <a:prstGeom prst="rect">
            <a:avLst/>
          </a:prstGeom>
        </p:spPr>
      </p:pic>
      <p:grpSp>
        <p:nvGrpSpPr>
          <p:cNvPr id="23"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946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7301-6F6A-EF32-BB31-011DC6E67FC8}"/>
              </a:ext>
            </a:extLst>
          </p:cNvPr>
          <p:cNvSpPr>
            <a:spLocks noGrp="1"/>
          </p:cNvSpPr>
          <p:nvPr>
            <p:ph type="title"/>
          </p:nvPr>
        </p:nvSpPr>
        <p:spPr/>
        <p:txBody>
          <a:bodyPr>
            <a:normAutofit fontScale="90000"/>
          </a:bodyPr>
          <a:lstStyle/>
          <a:p>
            <a:r>
              <a:rPr lang="en-US" b="1" i="0" dirty="0">
                <a:solidFill>
                  <a:srgbClr val="000000"/>
                </a:solidFill>
                <a:effectLst/>
                <a:latin typeface="-apple-system"/>
              </a:rPr>
              <a:t>Finding a Blown Fuse or Tripped Circuit Breaker</a:t>
            </a:r>
            <a:endParaRPr lang="en-US" dirty="0"/>
          </a:p>
        </p:txBody>
      </p:sp>
      <p:sp>
        <p:nvSpPr>
          <p:cNvPr id="3" name="Content Placeholder 2">
            <a:extLst>
              <a:ext uri="{FF2B5EF4-FFF2-40B4-BE49-F238E27FC236}">
                <a16:creationId xmlns:a16="http://schemas.microsoft.com/office/drawing/2014/main" id="{06E91F1D-E95F-353E-71E5-1F9B52693B59}"/>
              </a:ext>
            </a:extLst>
          </p:cNvPr>
          <p:cNvSpPr>
            <a:spLocks noGrp="1"/>
          </p:cNvSpPr>
          <p:nvPr>
            <p:ph idx="1"/>
          </p:nvPr>
        </p:nvSpPr>
        <p:spPr/>
        <p:txBody>
          <a:bodyPr>
            <a:normAutofit lnSpcReduction="10000"/>
          </a:bodyPr>
          <a:lstStyle/>
          <a:p>
            <a:pPr marL="0" indent="0" algn="l">
              <a:buNone/>
            </a:pPr>
            <a:r>
              <a:rPr lang="en-US" b="1" i="0" dirty="0">
                <a:solidFill>
                  <a:srgbClr val="000000"/>
                </a:solidFill>
                <a:effectLst/>
                <a:latin typeface="-apple-system"/>
              </a:rPr>
              <a:t>To find a blown fuse or a tripped circuit breaker in your home, follow these steps:</a:t>
            </a:r>
          </a:p>
          <a:p>
            <a:pPr algn="l">
              <a:buFont typeface="Arial" panose="020B0604020202020204" pitchFamily="34" charset="0"/>
              <a:buChar char="•"/>
            </a:pPr>
            <a:r>
              <a:rPr lang="en-US" b="0" i="0" dirty="0">
                <a:solidFill>
                  <a:srgbClr val="000000"/>
                </a:solidFill>
                <a:effectLst/>
                <a:latin typeface="-apple-system"/>
              </a:rPr>
              <a:t>First, if the lights go out or something stops working, unplug any devices from that circuit to be safe.</a:t>
            </a:r>
          </a:p>
          <a:p>
            <a:pPr algn="l">
              <a:buFont typeface="Arial" panose="020B0604020202020204" pitchFamily="34" charset="0"/>
              <a:buChar char="•"/>
            </a:pPr>
            <a:r>
              <a:rPr lang="en-US" b="0" i="0" dirty="0">
                <a:solidFill>
                  <a:srgbClr val="000000"/>
                </a:solidFill>
                <a:effectLst/>
                <a:latin typeface="-apple-system"/>
              </a:rPr>
              <a:t>Check your home’s fuse box or circuit breaker panel. It’s usually in the basement, garage, or utility room.</a:t>
            </a:r>
          </a:p>
          <a:p>
            <a:pPr algn="l">
              <a:buFont typeface="Arial" panose="020B0604020202020204" pitchFamily="34" charset="0"/>
              <a:buChar char="•"/>
            </a:pPr>
            <a:r>
              <a:rPr lang="en-US" b="0" i="0" dirty="0">
                <a:solidFill>
                  <a:srgbClr val="000000"/>
                </a:solidFill>
                <a:effectLst/>
                <a:latin typeface="-apple-system"/>
              </a:rPr>
              <a:t>Look for a fuse that has a broken wire inside or a circuit breaker that’s in the “off” position. These are the signs of a blown fuse or tripped breaker.</a:t>
            </a:r>
          </a:p>
          <a:p>
            <a:endParaRPr lang="en-US" dirty="0"/>
          </a:p>
        </p:txBody>
      </p:sp>
    </p:spTree>
    <p:extLst>
      <p:ext uri="{BB962C8B-B14F-4D97-AF65-F5344CB8AC3E}">
        <p14:creationId xmlns:p14="http://schemas.microsoft.com/office/powerpoint/2010/main" val="317815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7BD7-55F4-DACA-0B82-7BD45474E46F}"/>
              </a:ext>
            </a:extLst>
          </p:cNvPr>
          <p:cNvSpPr>
            <a:spLocks noGrp="1"/>
          </p:cNvSpPr>
          <p:nvPr>
            <p:ph type="title"/>
          </p:nvPr>
        </p:nvSpPr>
        <p:spPr/>
        <p:txBody>
          <a:bodyPr/>
          <a:lstStyle/>
          <a:p>
            <a:r>
              <a:rPr lang="en-US" b="1" i="0" dirty="0">
                <a:solidFill>
                  <a:srgbClr val="000000"/>
                </a:solidFill>
                <a:effectLst/>
                <a:latin typeface="-apple-system"/>
              </a:rPr>
              <a:t>Safely Resetting the Circuit Breaker</a:t>
            </a:r>
            <a:endParaRPr lang="en-US" dirty="0"/>
          </a:p>
        </p:txBody>
      </p:sp>
      <p:sp>
        <p:nvSpPr>
          <p:cNvPr id="3" name="Content Placeholder 2">
            <a:extLst>
              <a:ext uri="{FF2B5EF4-FFF2-40B4-BE49-F238E27FC236}">
                <a16:creationId xmlns:a16="http://schemas.microsoft.com/office/drawing/2014/main" id="{7443D461-B662-FC33-C1BA-17D9EB0550A9}"/>
              </a:ext>
            </a:extLst>
          </p:cNvPr>
          <p:cNvSpPr>
            <a:spLocks noGrp="1"/>
          </p:cNvSpPr>
          <p:nvPr>
            <p:ph idx="1"/>
          </p:nvPr>
        </p:nvSpPr>
        <p:spPr/>
        <p:txBody>
          <a:bodyPr/>
          <a:lstStyle/>
          <a:p>
            <a:pPr marL="0" indent="0" algn="l">
              <a:buNone/>
            </a:pPr>
            <a:r>
              <a:rPr lang="en-US" b="1" i="0" dirty="0">
                <a:solidFill>
                  <a:srgbClr val="000000"/>
                </a:solidFill>
                <a:effectLst/>
                <a:latin typeface="-apple-system"/>
              </a:rPr>
              <a:t>If you have a tripped circuit breaker, you can safely reset it:</a:t>
            </a:r>
          </a:p>
          <a:p>
            <a:pPr algn="l">
              <a:buFont typeface="Arial" panose="020B0604020202020204" pitchFamily="34" charset="0"/>
              <a:buChar char="•"/>
            </a:pPr>
            <a:r>
              <a:rPr lang="en-US" b="0" i="0" dirty="0">
                <a:solidFill>
                  <a:srgbClr val="000000"/>
                </a:solidFill>
                <a:effectLst/>
                <a:latin typeface="-apple-system"/>
              </a:rPr>
              <a:t>First, unplug the devices on that circuit.</a:t>
            </a:r>
          </a:p>
          <a:p>
            <a:pPr algn="l">
              <a:buFont typeface="Arial" panose="020B0604020202020204" pitchFamily="34" charset="0"/>
              <a:buChar char="•"/>
            </a:pPr>
            <a:r>
              <a:rPr lang="en-US" b="0" i="0" dirty="0">
                <a:solidFill>
                  <a:srgbClr val="000000"/>
                </a:solidFill>
                <a:effectLst/>
                <a:latin typeface="-apple-system"/>
              </a:rPr>
              <a:t>Find the circuit breaker that’s in the “off” position.</a:t>
            </a:r>
          </a:p>
          <a:p>
            <a:pPr algn="l">
              <a:buFont typeface="Arial" panose="020B0604020202020204" pitchFamily="34" charset="0"/>
              <a:buChar char="•"/>
            </a:pPr>
            <a:r>
              <a:rPr lang="en-US" b="0" i="0" dirty="0">
                <a:solidFill>
                  <a:srgbClr val="000000"/>
                </a:solidFill>
                <a:effectLst/>
                <a:latin typeface="-apple-system"/>
              </a:rPr>
              <a:t>Push the breaker switch all the way to the “off” position and then back to the “on” position. You should hear a click.</a:t>
            </a:r>
          </a:p>
          <a:p>
            <a:pPr algn="l">
              <a:buFont typeface="Arial" panose="020B0604020202020204" pitchFamily="34" charset="0"/>
              <a:buChar char="•"/>
            </a:pPr>
            <a:r>
              <a:rPr lang="en-US" b="0" i="0" dirty="0">
                <a:solidFill>
                  <a:srgbClr val="000000"/>
                </a:solidFill>
                <a:effectLst/>
                <a:latin typeface="-apple-system"/>
              </a:rPr>
              <a:t>Now, plug your devices back in one by one to make sure everything’s working.</a:t>
            </a:r>
          </a:p>
          <a:p>
            <a:endParaRPr lang="en-US" dirty="0"/>
          </a:p>
        </p:txBody>
      </p:sp>
    </p:spTree>
    <p:extLst>
      <p:ext uri="{BB962C8B-B14F-4D97-AF65-F5344CB8AC3E}">
        <p14:creationId xmlns:p14="http://schemas.microsoft.com/office/powerpoint/2010/main" val="333261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E96DD582-5259-A86C-7A39-0F367562C09B}"/>
              </a:ext>
            </a:extLst>
          </p:cNvPr>
          <p:cNvSpPr>
            <a:spLocks noGrp="1"/>
          </p:cNvSpPr>
          <p:nvPr>
            <p:ph type="title"/>
          </p:nvPr>
        </p:nvSpPr>
        <p:spPr>
          <a:xfrm>
            <a:off x="1198182" y="559813"/>
            <a:ext cx="3988369" cy="2236864"/>
          </a:xfrm>
        </p:spPr>
        <p:txBody>
          <a:bodyPr>
            <a:normAutofit/>
          </a:bodyPr>
          <a:lstStyle/>
          <a:p>
            <a:r>
              <a:rPr lang="en-US"/>
              <a:t>Remember!!!</a:t>
            </a:r>
          </a:p>
        </p:txBody>
      </p:sp>
      <p:sp>
        <p:nvSpPr>
          <p:cNvPr id="3" name="Content Placeholder 2">
            <a:extLst>
              <a:ext uri="{FF2B5EF4-FFF2-40B4-BE49-F238E27FC236}">
                <a16:creationId xmlns:a16="http://schemas.microsoft.com/office/drawing/2014/main" id="{C3EFDCD9-2456-1671-AC8B-8E37D42C3B7B}"/>
              </a:ext>
            </a:extLst>
          </p:cNvPr>
          <p:cNvSpPr>
            <a:spLocks noGrp="1"/>
          </p:cNvSpPr>
          <p:nvPr>
            <p:ph idx="1"/>
          </p:nvPr>
        </p:nvSpPr>
        <p:spPr>
          <a:xfrm>
            <a:off x="1185756" y="2955401"/>
            <a:ext cx="3988112" cy="3157686"/>
          </a:xfrm>
        </p:spPr>
        <p:txBody>
          <a:bodyPr>
            <a:normAutofit/>
          </a:bodyPr>
          <a:lstStyle/>
          <a:p>
            <a:pPr marL="0" indent="0">
              <a:buNone/>
            </a:pPr>
            <a:r>
              <a:rPr lang="en-US" sz="1800">
                <a:latin typeface="-apple-system"/>
              </a:rPr>
              <a:t>I</a:t>
            </a:r>
            <a:r>
              <a:rPr lang="en-US" sz="1800" b="0" i="0">
                <a:effectLst/>
                <a:latin typeface="-apple-system"/>
              </a:rPr>
              <a:t>t’s important to be safe and not overload your circuits. If a fuse keeps blowing or a circuit breaker keeps tripping, it’s a sign of a problem, and you may need an electrician to check it out.</a:t>
            </a:r>
            <a:endParaRPr lang="en-US" sz="1800"/>
          </a:p>
        </p:txBody>
      </p:sp>
      <p:pic>
        <p:nvPicPr>
          <p:cNvPr id="7" name="Graphic 6" descr="Electrician">
            <a:extLst>
              <a:ext uri="{FF2B5EF4-FFF2-40B4-BE49-F238E27FC236}">
                <a16:creationId xmlns:a16="http://schemas.microsoft.com/office/drawing/2014/main" id="{3A7AC364-0715-DAF8-D215-B8EE9C4901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8067" y="567942"/>
            <a:ext cx="5716862" cy="5716862"/>
          </a:xfrm>
          <a:prstGeom prst="rect">
            <a:avLst/>
          </a:prstGeom>
        </p:spPr>
      </p:pic>
      <p:grpSp>
        <p:nvGrpSpPr>
          <p:cNvPr id="24"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8980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C1307C9-28D6-BB05-1034-BC215610A660}"/>
              </a:ext>
            </a:extLst>
          </p:cNvPr>
          <p:cNvSpPr>
            <a:spLocks noGrp="1"/>
          </p:cNvSpPr>
          <p:nvPr>
            <p:ph type="title"/>
          </p:nvPr>
        </p:nvSpPr>
        <p:spPr>
          <a:xfrm>
            <a:off x="1198182" y="559813"/>
            <a:ext cx="4549040" cy="2236864"/>
          </a:xfrm>
        </p:spPr>
        <p:txBody>
          <a:bodyPr>
            <a:normAutofit/>
          </a:bodyPr>
          <a:lstStyle/>
          <a:p>
            <a:r>
              <a:rPr lang="en-US" dirty="0"/>
              <a:t>Requirement 7:</a:t>
            </a:r>
          </a:p>
        </p:txBody>
      </p:sp>
      <p:sp>
        <p:nvSpPr>
          <p:cNvPr id="3" name="Content Placeholder 2">
            <a:extLst>
              <a:ext uri="{FF2B5EF4-FFF2-40B4-BE49-F238E27FC236}">
                <a16:creationId xmlns:a16="http://schemas.microsoft.com/office/drawing/2014/main" id="{E63D1BBD-8AD1-8FEB-7587-A78F2775B89D}"/>
              </a:ext>
            </a:extLst>
          </p:cNvPr>
          <p:cNvSpPr>
            <a:spLocks noGrp="1"/>
          </p:cNvSpPr>
          <p:nvPr>
            <p:ph idx="1"/>
          </p:nvPr>
        </p:nvSpPr>
        <p:spPr>
          <a:xfrm>
            <a:off x="1185756" y="2955401"/>
            <a:ext cx="4910244" cy="3157686"/>
          </a:xfrm>
        </p:spPr>
        <p:txBody>
          <a:bodyPr>
            <a:normAutofit/>
          </a:bodyPr>
          <a:lstStyle/>
          <a:p>
            <a:pPr marL="0" indent="0">
              <a:buNone/>
            </a:pPr>
            <a:r>
              <a:rPr lang="en-US" sz="2400" b="1" i="0" dirty="0">
                <a:effectLst/>
                <a:latin typeface="Roboto" panose="02000000000000000000" pitchFamily="2" charset="0"/>
              </a:rPr>
              <a:t>Explain what overloading an electric circuit means. Tell what you have done to make sure your home circuits are not overloaded.</a:t>
            </a:r>
            <a:endParaRPr lang="en-US" sz="2400" dirty="0"/>
          </a:p>
        </p:txBody>
      </p:sp>
      <p:pic>
        <p:nvPicPr>
          <p:cNvPr id="7" name="Graphic 6" descr="High Voltage">
            <a:extLst>
              <a:ext uri="{FF2B5EF4-FFF2-40B4-BE49-F238E27FC236}">
                <a16:creationId xmlns:a16="http://schemas.microsoft.com/office/drawing/2014/main" id="{56C38D90-1FA6-AD2A-F00D-CAB9B4A9CA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8067" y="567942"/>
            <a:ext cx="5716862" cy="5716862"/>
          </a:xfrm>
          <a:prstGeom prst="rect">
            <a:avLst/>
          </a:prstGeom>
        </p:spPr>
      </p:pic>
      <p:grpSp>
        <p:nvGrpSpPr>
          <p:cNvPr id="24"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8743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AB28-3F2C-1081-0CE0-F43DBDBA75A2}"/>
              </a:ext>
            </a:extLst>
          </p:cNvPr>
          <p:cNvSpPr>
            <a:spLocks noGrp="1"/>
          </p:cNvSpPr>
          <p:nvPr>
            <p:ph type="title"/>
          </p:nvPr>
        </p:nvSpPr>
        <p:spPr>
          <a:xfrm>
            <a:off x="838200" y="681037"/>
            <a:ext cx="10515600" cy="873443"/>
          </a:xfrm>
        </p:spPr>
        <p:txBody>
          <a:bodyPr>
            <a:normAutofit fontScale="90000"/>
          </a:bodyPr>
          <a:lstStyle/>
          <a:p>
            <a:r>
              <a:rPr lang="en-US" b="1" i="0" dirty="0">
                <a:solidFill>
                  <a:srgbClr val="000000"/>
                </a:solidFill>
                <a:effectLst/>
                <a:latin typeface="-apple-system"/>
              </a:rPr>
              <a:t>What Overloading an Electric Circuit Means</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B541FF5C-AF8F-842C-4DA0-52014B12762D}"/>
              </a:ext>
            </a:extLst>
          </p:cNvPr>
          <p:cNvSpPr>
            <a:spLocks noGrp="1"/>
          </p:cNvSpPr>
          <p:nvPr>
            <p:ph idx="1"/>
          </p:nvPr>
        </p:nvSpPr>
        <p:spPr/>
        <p:txBody>
          <a:bodyPr/>
          <a:lstStyle/>
          <a:p>
            <a:pPr marL="0" indent="0">
              <a:buNone/>
            </a:pPr>
            <a:r>
              <a:rPr lang="en-US" b="0" i="0" dirty="0">
                <a:solidFill>
                  <a:srgbClr val="000000"/>
                </a:solidFill>
                <a:effectLst/>
                <a:latin typeface="-apple-system"/>
              </a:rPr>
              <a:t>Overloading an electric circuit means putting too much demand on it. It’s like trying to carry too many heavy bags at once; if you add too much, you might drop everything. In electrical terms, it happens when you connect too many devices or appliances to a single circuit, and it can lead to problems like blown fuses or tripped circuit breakers.</a:t>
            </a:r>
            <a:endParaRPr lang="en-US" dirty="0"/>
          </a:p>
        </p:txBody>
      </p:sp>
    </p:spTree>
    <p:extLst>
      <p:ext uri="{BB962C8B-B14F-4D97-AF65-F5344CB8AC3E}">
        <p14:creationId xmlns:p14="http://schemas.microsoft.com/office/powerpoint/2010/main" val="151854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E349-49CA-1926-8276-695CA9F9A2E3}"/>
              </a:ext>
            </a:extLst>
          </p:cNvPr>
          <p:cNvSpPr>
            <a:spLocks noGrp="1"/>
          </p:cNvSpPr>
          <p:nvPr>
            <p:ph type="title"/>
          </p:nvPr>
        </p:nvSpPr>
        <p:spPr/>
        <p:txBody>
          <a:bodyPr>
            <a:normAutofit fontScale="90000"/>
          </a:bodyPr>
          <a:lstStyle/>
          <a:p>
            <a:r>
              <a:rPr lang="en-US" b="1" i="0" dirty="0">
                <a:solidFill>
                  <a:srgbClr val="000000"/>
                </a:solidFill>
                <a:effectLst/>
                <a:latin typeface="-apple-system"/>
              </a:rPr>
              <a:t>How to Prevent Overloading Your Home Circuits</a:t>
            </a:r>
            <a:endParaRPr lang="en-US" dirty="0"/>
          </a:p>
        </p:txBody>
      </p:sp>
      <p:sp>
        <p:nvSpPr>
          <p:cNvPr id="3" name="Content Placeholder 2">
            <a:extLst>
              <a:ext uri="{FF2B5EF4-FFF2-40B4-BE49-F238E27FC236}">
                <a16:creationId xmlns:a16="http://schemas.microsoft.com/office/drawing/2014/main" id="{749B32C0-83D0-BBDE-93A3-C4AF30774957}"/>
              </a:ext>
            </a:extLst>
          </p:cNvPr>
          <p:cNvSpPr>
            <a:spLocks noGrp="1"/>
          </p:cNvSpPr>
          <p:nvPr>
            <p:ph idx="1"/>
          </p:nvPr>
        </p:nvSpPr>
        <p:spPr>
          <a:xfrm>
            <a:off x="838200" y="1825625"/>
            <a:ext cx="10515600" cy="4667250"/>
          </a:xfrm>
        </p:spPr>
        <p:txBody>
          <a:bodyPr>
            <a:normAutofit fontScale="85000" lnSpcReduction="20000"/>
          </a:bodyPr>
          <a:lstStyle/>
          <a:p>
            <a:pPr algn="l">
              <a:buFont typeface="Arial" panose="020B0604020202020204" pitchFamily="34" charset="0"/>
              <a:buChar char="•"/>
            </a:pPr>
            <a:r>
              <a:rPr lang="en-US" b="1" i="0" dirty="0">
                <a:solidFill>
                  <a:srgbClr val="000000"/>
                </a:solidFill>
                <a:effectLst/>
                <a:latin typeface="-apple-system"/>
              </a:rPr>
              <a:t>Know Your Circuit’s Limit</a:t>
            </a:r>
            <a:r>
              <a:rPr lang="en-US" b="0" i="0" dirty="0">
                <a:solidFill>
                  <a:srgbClr val="000000"/>
                </a:solidFill>
                <a:effectLst/>
                <a:latin typeface="-apple-system"/>
              </a:rPr>
              <a:t>: Understand how much electricity each circuit in your home can handle. You can usually find this information on the circuit breaker panel.</a:t>
            </a:r>
          </a:p>
          <a:p>
            <a:pPr algn="l">
              <a:buFont typeface="Arial" panose="020B0604020202020204" pitchFamily="34" charset="0"/>
              <a:buChar char="•"/>
            </a:pPr>
            <a:r>
              <a:rPr lang="en-US" b="1" i="0" dirty="0">
                <a:solidFill>
                  <a:srgbClr val="000000"/>
                </a:solidFill>
                <a:effectLst/>
                <a:latin typeface="-apple-system"/>
              </a:rPr>
              <a:t>Balance the Load</a:t>
            </a:r>
            <a:r>
              <a:rPr lang="en-US" b="0" i="0" dirty="0">
                <a:solidFill>
                  <a:srgbClr val="000000"/>
                </a:solidFill>
                <a:effectLst/>
                <a:latin typeface="-apple-system"/>
              </a:rPr>
              <a:t>: Spread your devices and appliances across different circuits. Don’t plug too many high-power devices (like heaters or air conditioners) into one circuit.</a:t>
            </a:r>
          </a:p>
          <a:p>
            <a:pPr algn="l">
              <a:buFont typeface="Arial" panose="020B0604020202020204" pitchFamily="34" charset="0"/>
              <a:buChar char="•"/>
            </a:pPr>
            <a:r>
              <a:rPr lang="en-US" b="1" i="0" dirty="0">
                <a:solidFill>
                  <a:srgbClr val="000000"/>
                </a:solidFill>
                <a:effectLst/>
                <a:latin typeface="-apple-system"/>
              </a:rPr>
              <a:t>Use Power Strips Wisely</a:t>
            </a:r>
            <a:r>
              <a:rPr lang="en-US" b="0" i="0" dirty="0">
                <a:solidFill>
                  <a:srgbClr val="000000"/>
                </a:solidFill>
                <a:effectLst/>
                <a:latin typeface="-apple-system"/>
              </a:rPr>
              <a:t>: Power strips with surge protection can help, but don’t overload them either. Avoid daisy-chaining multiple power strips together.</a:t>
            </a:r>
          </a:p>
          <a:p>
            <a:pPr algn="l">
              <a:buFont typeface="Arial" panose="020B0604020202020204" pitchFamily="34" charset="0"/>
              <a:buChar char="•"/>
            </a:pPr>
            <a:r>
              <a:rPr lang="en-US" b="1" i="0" dirty="0">
                <a:solidFill>
                  <a:srgbClr val="000000"/>
                </a:solidFill>
                <a:effectLst/>
                <a:latin typeface="-apple-system"/>
              </a:rPr>
              <a:t>Unplug Unused Devices</a:t>
            </a:r>
            <a:r>
              <a:rPr lang="en-US" b="0" i="0" dirty="0">
                <a:solidFill>
                  <a:srgbClr val="000000"/>
                </a:solidFill>
                <a:effectLst/>
                <a:latin typeface="-apple-system"/>
              </a:rPr>
              <a:t>: When you’re not using something, unplug it. Even when turned off, some devices still use a small amount of electricity.</a:t>
            </a:r>
          </a:p>
          <a:p>
            <a:pPr algn="l">
              <a:buFont typeface="Arial" panose="020B0604020202020204" pitchFamily="34" charset="0"/>
              <a:buChar char="•"/>
            </a:pPr>
            <a:r>
              <a:rPr lang="en-US" b="1" i="0" dirty="0">
                <a:solidFill>
                  <a:srgbClr val="000000"/>
                </a:solidFill>
                <a:effectLst/>
                <a:latin typeface="-apple-system"/>
              </a:rPr>
              <a:t>Consider Upgrades</a:t>
            </a:r>
            <a:r>
              <a:rPr lang="en-US" b="0" i="0" dirty="0">
                <a:solidFill>
                  <a:srgbClr val="000000"/>
                </a:solidFill>
                <a:effectLst/>
                <a:latin typeface="-apple-system"/>
              </a:rPr>
              <a:t>: If you frequently have overloading issues, consider adding more circuits or upgrading your electrical system with the help of an electrician.</a:t>
            </a:r>
          </a:p>
        </p:txBody>
      </p:sp>
    </p:spTree>
    <p:extLst>
      <p:ext uri="{BB962C8B-B14F-4D97-AF65-F5344CB8AC3E}">
        <p14:creationId xmlns:p14="http://schemas.microsoft.com/office/powerpoint/2010/main" val="166902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5C66559B-FC54-71CE-6261-6BFA57EF4BD6}"/>
              </a:ext>
            </a:extLst>
          </p:cNvPr>
          <p:cNvSpPr>
            <a:spLocks noGrp="1"/>
          </p:cNvSpPr>
          <p:nvPr>
            <p:ph type="title"/>
          </p:nvPr>
        </p:nvSpPr>
        <p:spPr>
          <a:xfrm>
            <a:off x="1198182" y="559813"/>
            <a:ext cx="4390807" cy="1664573"/>
          </a:xfrm>
        </p:spPr>
        <p:txBody>
          <a:bodyPr>
            <a:normAutofit/>
          </a:bodyPr>
          <a:lstStyle/>
          <a:p>
            <a:r>
              <a:rPr lang="en-US"/>
              <a:t>Requirement: 8</a:t>
            </a:r>
          </a:p>
        </p:txBody>
      </p:sp>
      <p:sp>
        <p:nvSpPr>
          <p:cNvPr id="3" name="Content Placeholder 2">
            <a:extLst>
              <a:ext uri="{FF2B5EF4-FFF2-40B4-BE49-F238E27FC236}">
                <a16:creationId xmlns:a16="http://schemas.microsoft.com/office/drawing/2014/main" id="{B20A8699-9EEF-A09E-D11E-9C9AE67E376A}"/>
              </a:ext>
            </a:extLst>
          </p:cNvPr>
          <p:cNvSpPr>
            <a:spLocks noGrp="1"/>
          </p:cNvSpPr>
          <p:nvPr>
            <p:ph idx="1"/>
          </p:nvPr>
        </p:nvSpPr>
        <p:spPr>
          <a:xfrm>
            <a:off x="1185756" y="2384474"/>
            <a:ext cx="4390524" cy="3728613"/>
          </a:xfrm>
        </p:spPr>
        <p:txBody>
          <a:bodyPr>
            <a:normAutofit/>
          </a:bodyPr>
          <a:lstStyle/>
          <a:p>
            <a:pPr marL="0" indent="0">
              <a:buNone/>
            </a:pPr>
            <a:r>
              <a:rPr lang="en-US" b="1" i="0" dirty="0">
                <a:effectLst/>
                <a:latin typeface="Roboto" panose="02000000000000000000" pitchFamily="2" charset="0"/>
              </a:rPr>
              <a:t>Make a floor plan wiring diagram of the lights, switches, and outlets for a room in your home. Show which fuse or circuit breaker protects each one.</a:t>
            </a:r>
            <a:endParaRPr lang="en-US" dirty="0"/>
          </a:p>
        </p:txBody>
      </p:sp>
      <p:pic>
        <p:nvPicPr>
          <p:cNvPr id="5" name="Picture 4" descr="Worktools on blueprint">
            <a:extLst>
              <a:ext uri="{FF2B5EF4-FFF2-40B4-BE49-F238E27FC236}">
                <a16:creationId xmlns:a16="http://schemas.microsoft.com/office/drawing/2014/main" id="{0E1960A7-4103-C2B2-8513-B7B21519C24E}"/>
              </a:ext>
            </a:extLst>
          </p:cNvPr>
          <p:cNvPicPr>
            <a:picLocks noChangeAspect="1"/>
          </p:cNvPicPr>
          <p:nvPr/>
        </p:nvPicPr>
        <p:blipFill rotWithShape="1">
          <a:blip r:embed="rId2"/>
          <a:srcRect l="39700" r="-1" b="-1"/>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18117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910B-C320-3318-1A2B-3570FCD34467}"/>
              </a:ext>
            </a:extLst>
          </p:cNvPr>
          <p:cNvSpPr>
            <a:spLocks noGrp="1"/>
          </p:cNvSpPr>
          <p:nvPr>
            <p:ph type="title"/>
          </p:nvPr>
        </p:nvSpPr>
        <p:spPr>
          <a:xfrm>
            <a:off x="838200" y="365125"/>
            <a:ext cx="10515600" cy="732155"/>
          </a:xfrm>
        </p:spPr>
        <p:txBody>
          <a:bodyPr>
            <a:normAutofit fontScale="90000"/>
          </a:bodyPr>
          <a:lstStyle/>
          <a:p>
            <a:r>
              <a:rPr lang="en-US" b="0" i="0" dirty="0">
                <a:solidFill>
                  <a:srgbClr val="000000"/>
                </a:solidFill>
                <a:effectLst/>
                <a:latin typeface="-apple-system"/>
              </a:rPr>
              <a:t>Tips for Drawing a Wiring Diagram</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B2DA3CA4-6648-94D9-6461-90ECBDDB3055}"/>
              </a:ext>
            </a:extLst>
          </p:cNvPr>
          <p:cNvSpPr>
            <a:spLocks noGrp="1"/>
          </p:cNvSpPr>
          <p:nvPr>
            <p:ph idx="1"/>
          </p:nvPr>
        </p:nvSpPr>
        <p:spPr>
          <a:xfrm>
            <a:off x="838200" y="783771"/>
            <a:ext cx="10515600" cy="5393192"/>
          </a:xfrm>
        </p:spPr>
        <p:txBody>
          <a:bodyPr>
            <a:normAutofit fontScale="70000" lnSpcReduction="20000"/>
          </a:bodyPr>
          <a:lstStyle/>
          <a:p>
            <a:pPr algn="l">
              <a:buFont typeface="Arial" panose="020B0604020202020204" pitchFamily="34" charset="0"/>
              <a:buChar char="•"/>
            </a:pPr>
            <a:r>
              <a:rPr lang="en-US" b="1" i="0" dirty="0">
                <a:solidFill>
                  <a:srgbClr val="000000"/>
                </a:solidFill>
                <a:effectLst/>
                <a:latin typeface="-apple-system"/>
              </a:rPr>
              <a:t>Pick a Room:</a:t>
            </a:r>
            <a:r>
              <a:rPr lang="en-US" b="0" i="0" dirty="0">
                <a:solidFill>
                  <a:srgbClr val="000000"/>
                </a:solidFill>
                <a:effectLst/>
                <a:latin typeface="-apple-system"/>
              </a:rPr>
              <a:t> Choose a room in your home to create the diagram for. It’s best to start with a smaller room like a bedroom or living room.</a:t>
            </a:r>
          </a:p>
          <a:p>
            <a:pPr algn="l">
              <a:buFont typeface="Arial" panose="020B0604020202020204" pitchFamily="34" charset="0"/>
              <a:buChar char="•"/>
            </a:pPr>
            <a:r>
              <a:rPr lang="en-US" b="1" i="0" dirty="0">
                <a:solidFill>
                  <a:srgbClr val="000000"/>
                </a:solidFill>
                <a:effectLst/>
                <a:latin typeface="-apple-system"/>
              </a:rPr>
              <a:t>Draw the Walls:</a:t>
            </a:r>
            <a:r>
              <a:rPr lang="en-US" b="0" i="0" dirty="0">
                <a:solidFill>
                  <a:srgbClr val="000000"/>
                </a:solidFill>
                <a:effectLst/>
                <a:latin typeface="-apple-system"/>
              </a:rPr>
              <a:t> Start by drawing the outline of the room, including walls, doors, and windows. Make it simple; you don’t need to be an artist.</a:t>
            </a:r>
          </a:p>
          <a:p>
            <a:pPr algn="l">
              <a:buFont typeface="Arial" panose="020B0604020202020204" pitchFamily="34" charset="0"/>
              <a:buChar char="•"/>
            </a:pPr>
            <a:r>
              <a:rPr lang="en-US" b="1" i="0" dirty="0">
                <a:solidFill>
                  <a:srgbClr val="000000"/>
                </a:solidFill>
                <a:effectLst/>
                <a:latin typeface="-apple-system"/>
              </a:rPr>
              <a:t>Label the Outlets and Switches:</a:t>
            </a:r>
            <a:r>
              <a:rPr lang="en-US" b="0" i="0" dirty="0">
                <a:solidFill>
                  <a:srgbClr val="000000"/>
                </a:solidFill>
                <a:effectLst/>
                <a:latin typeface="-apple-system"/>
              </a:rPr>
              <a:t> Mark where all the electrical outlets (where you plug things in) and light switches are located on your drawing. Use clear labels like “Outlet 1” and “Switch A.”</a:t>
            </a:r>
          </a:p>
          <a:p>
            <a:pPr algn="l">
              <a:buFont typeface="Arial" panose="020B0604020202020204" pitchFamily="34" charset="0"/>
              <a:buChar char="•"/>
            </a:pPr>
            <a:r>
              <a:rPr lang="en-US" b="1" i="0" dirty="0">
                <a:solidFill>
                  <a:srgbClr val="000000"/>
                </a:solidFill>
                <a:effectLst/>
                <a:latin typeface="-apple-system"/>
              </a:rPr>
              <a:t>Show the Lights:</a:t>
            </a:r>
            <a:r>
              <a:rPr lang="en-US" b="0" i="0" dirty="0">
                <a:solidFill>
                  <a:srgbClr val="000000"/>
                </a:solidFill>
                <a:effectLst/>
                <a:latin typeface="-apple-system"/>
              </a:rPr>
              <a:t> Draw symbols or simple shapes to represent the lights in the room. Label them clearly as “Light 1,” “Light 2,” and so on.</a:t>
            </a:r>
          </a:p>
          <a:p>
            <a:pPr algn="l">
              <a:buFont typeface="Arial" panose="020B0604020202020204" pitchFamily="34" charset="0"/>
              <a:buChar char="•"/>
            </a:pPr>
            <a:r>
              <a:rPr lang="en-US" b="1" i="0" dirty="0">
                <a:solidFill>
                  <a:srgbClr val="000000"/>
                </a:solidFill>
                <a:effectLst/>
                <a:latin typeface="-apple-system"/>
              </a:rPr>
              <a:t>Draw Lines:</a:t>
            </a:r>
            <a:r>
              <a:rPr lang="en-US" b="0" i="0" dirty="0">
                <a:solidFill>
                  <a:srgbClr val="000000"/>
                </a:solidFill>
                <a:effectLst/>
                <a:latin typeface="-apple-system"/>
              </a:rPr>
              <a:t> Use lines to connect the outlets, switches, and lights to show how they’re connected. Use different line styles or colors to indicate which circuit they are on.</a:t>
            </a:r>
          </a:p>
          <a:p>
            <a:pPr algn="l">
              <a:buFont typeface="Arial" panose="020B0604020202020204" pitchFamily="34" charset="0"/>
              <a:buChar char="•"/>
            </a:pPr>
            <a:r>
              <a:rPr lang="en-US" b="1" i="0" dirty="0">
                <a:solidFill>
                  <a:srgbClr val="000000"/>
                </a:solidFill>
                <a:effectLst/>
                <a:latin typeface="-apple-system"/>
              </a:rPr>
              <a:t>Label the Fuses or Circuit Breakers:</a:t>
            </a:r>
            <a:r>
              <a:rPr lang="en-US" b="0" i="0" dirty="0">
                <a:solidFill>
                  <a:srgbClr val="000000"/>
                </a:solidFill>
                <a:effectLst/>
                <a:latin typeface="-apple-system"/>
              </a:rPr>
              <a:t> For each circuit, write down which fuse or circuit breaker in your electrical panel protects it. This is usually marked on the panel itself.</a:t>
            </a:r>
          </a:p>
          <a:p>
            <a:pPr algn="l">
              <a:buFont typeface="Arial" panose="020B0604020202020204" pitchFamily="34" charset="0"/>
              <a:buChar char="•"/>
            </a:pPr>
            <a:r>
              <a:rPr lang="en-US" b="1" i="0" dirty="0">
                <a:solidFill>
                  <a:srgbClr val="000000"/>
                </a:solidFill>
                <a:effectLst/>
                <a:latin typeface="-apple-system"/>
              </a:rPr>
              <a:t>Keep It Neat:</a:t>
            </a:r>
            <a:r>
              <a:rPr lang="en-US" b="0" i="0" dirty="0">
                <a:solidFill>
                  <a:srgbClr val="000000"/>
                </a:solidFill>
                <a:effectLst/>
                <a:latin typeface="-apple-system"/>
              </a:rPr>
              <a:t> Make sure your diagram is easy to read. Use a ruler to draw straight lines and keep your labels neat and legible.</a:t>
            </a:r>
          </a:p>
          <a:p>
            <a:pPr algn="l">
              <a:buFont typeface="Arial" panose="020B0604020202020204" pitchFamily="34" charset="0"/>
              <a:buChar char="•"/>
            </a:pPr>
            <a:r>
              <a:rPr lang="en-US" b="1" i="0" dirty="0">
                <a:solidFill>
                  <a:srgbClr val="000000"/>
                </a:solidFill>
                <a:effectLst/>
                <a:latin typeface="-apple-system"/>
              </a:rPr>
              <a:t>Double-Check:</a:t>
            </a:r>
            <a:r>
              <a:rPr lang="en-US" b="0" i="0" dirty="0">
                <a:solidFill>
                  <a:srgbClr val="000000"/>
                </a:solidFill>
                <a:effectLst/>
                <a:latin typeface="-apple-system"/>
              </a:rPr>
              <a:t> Review your diagram to ensure you haven’t missed anything. Make sure every outlet, switch, and light is accounted for.</a:t>
            </a:r>
          </a:p>
          <a:p>
            <a:endParaRPr lang="en-US" dirty="0"/>
          </a:p>
        </p:txBody>
      </p:sp>
    </p:spTree>
    <p:extLst>
      <p:ext uri="{BB962C8B-B14F-4D97-AF65-F5344CB8AC3E}">
        <p14:creationId xmlns:p14="http://schemas.microsoft.com/office/powerpoint/2010/main" val="369296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3B4B0D03-8FFB-05FA-F419-8499F95AD4F9}"/>
              </a:ext>
            </a:extLst>
          </p:cNvPr>
          <p:cNvSpPr>
            <a:spLocks noGrp="1"/>
          </p:cNvSpPr>
          <p:nvPr>
            <p:ph type="title"/>
          </p:nvPr>
        </p:nvSpPr>
        <p:spPr>
          <a:xfrm>
            <a:off x="1198182" y="559813"/>
            <a:ext cx="4390807" cy="1664573"/>
          </a:xfrm>
        </p:spPr>
        <p:txBody>
          <a:bodyPr>
            <a:normAutofit/>
          </a:bodyPr>
          <a:lstStyle/>
          <a:p>
            <a:r>
              <a:rPr lang="en-US" b="0" i="0" dirty="0">
                <a:effectLst/>
                <a:latin typeface="-apple-system"/>
              </a:rPr>
              <a:t>Remember!!!!</a:t>
            </a:r>
            <a:endParaRPr lang="en-US" dirty="0"/>
          </a:p>
        </p:txBody>
      </p:sp>
      <p:sp>
        <p:nvSpPr>
          <p:cNvPr id="3" name="Content Placeholder 2">
            <a:extLst>
              <a:ext uri="{FF2B5EF4-FFF2-40B4-BE49-F238E27FC236}">
                <a16:creationId xmlns:a16="http://schemas.microsoft.com/office/drawing/2014/main" id="{BFE39C02-C260-8618-D489-D5C6E5B1905B}"/>
              </a:ext>
            </a:extLst>
          </p:cNvPr>
          <p:cNvSpPr>
            <a:spLocks noGrp="1"/>
          </p:cNvSpPr>
          <p:nvPr>
            <p:ph idx="1"/>
          </p:nvPr>
        </p:nvSpPr>
        <p:spPr>
          <a:xfrm>
            <a:off x="1185756" y="2384474"/>
            <a:ext cx="4390524" cy="3728613"/>
          </a:xfrm>
        </p:spPr>
        <p:txBody>
          <a:bodyPr>
            <a:noAutofit/>
          </a:bodyPr>
          <a:lstStyle/>
          <a:p>
            <a:pPr marL="0" indent="0">
              <a:buNone/>
            </a:pPr>
            <a:r>
              <a:rPr lang="en-US" dirty="0">
                <a:latin typeface="-apple-system"/>
              </a:rPr>
              <a:t>T</a:t>
            </a:r>
            <a:r>
              <a:rPr lang="en-US" b="0" i="0" dirty="0">
                <a:effectLst/>
                <a:latin typeface="-apple-system"/>
              </a:rPr>
              <a:t>he goal is to create a clear and accurate diagram of the electrical wiring in your chosen room. Keep it simple and organized, and you’ll successfully complete Electricity merit badge requirement 8!!!</a:t>
            </a:r>
            <a:endParaRPr lang="en-US" dirty="0"/>
          </a:p>
        </p:txBody>
      </p:sp>
      <p:pic>
        <p:nvPicPr>
          <p:cNvPr id="5" name="Picture 4">
            <a:extLst>
              <a:ext uri="{FF2B5EF4-FFF2-40B4-BE49-F238E27FC236}">
                <a16:creationId xmlns:a16="http://schemas.microsoft.com/office/drawing/2014/main" id="{3CD4DEE0-CA03-2BD0-16FF-48EE7DD3D8CD}"/>
              </a:ext>
            </a:extLst>
          </p:cNvPr>
          <p:cNvPicPr>
            <a:picLocks noChangeAspect="1"/>
          </p:cNvPicPr>
          <p:nvPr/>
        </p:nvPicPr>
        <p:blipFill rotWithShape="1">
          <a:blip r:embed="rId2"/>
          <a:srcRect r="39699" b="-1"/>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111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42B49CC-D16E-D6A4-2B01-0218B2688E78}"/>
              </a:ext>
            </a:extLst>
          </p:cNvPr>
          <p:cNvSpPr>
            <a:spLocks noGrp="1"/>
          </p:cNvSpPr>
          <p:nvPr>
            <p:ph type="title"/>
          </p:nvPr>
        </p:nvSpPr>
        <p:spPr>
          <a:xfrm>
            <a:off x="1198182" y="559813"/>
            <a:ext cx="5605358" cy="1664573"/>
          </a:xfrm>
        </p:spPr>
        <p:txBody>
          <a:bodyPr>
            <a:normAutofit/>
          </a:bodyPr>
          <a:lstStyle/>
          <a:p>
            <a:r>
              <a:rPr lang="en-US"/>
              <a:t>Requirement: 9</a:t>
            </a:r>
          </a:p>
        </p:txBody>
      </p:sp>
      <p:sp>
        <p:nvSpPr>
          <p:cNvPr id="3" name="Content Placeholder 2">
            <a:extLst>
              <a:ext uri="{FF2B5EF4-FFF2-40B4-BE49-F238E27FC236}">
                <a16:creationId xmlns:a16="http://schemas.microsoft.com/office/drawing/2014/main" id="{D1870AEC-CC71-14AE-AD24-8887B9B1F54E}"/>
              </a:ext>
            </a:extLst>
          </p:cNvPr>
          <p:cNvSpPr>
            <a:spLocks noGrp="1"/>
          </p:cNvSpPr>
          <p:nvPr>
            <p:ph idx="1"/>
          </p:nvPr>
        </p:nvSpPr>
        <p:spPr>
          <a:xfrm>
            <a:off x="1185755" y="2384474"/>
            <a:ext cx="5604997" cy="3728613"/>
          </a:xfrm>
        </p:spPr>
        <p:txBody>
          <a:bodyPr>
            <a:normAutofit/>
          </a:bodyPr>
          <a:lstStyle/>
          <a:p>
            <a:pPr marL="0" indent="0">
              <a:buNone/>
            </a:pPr>
            <a:r>
              <a:rPr lang="en-US" sz="1800" b="1" i="0">
                <a:effectLst/>
                <a:latin typeface="Roboto" panose="02000000000000000000" pitchFamily="2" charset="0"/>
              </a:rPr>
              <a:t>Do the following:</a:t>
            </a:r>
          </a:p>
          <a:p>
            <a:pPr>
              <a:buFont typeface="Arial" panose="020B0604020202020204" pitchFamily="34" charset="0"/>
              <a:buChar char="•"/>
            </a:pPr>
            <a:r>
              <a:rPr lang="en-US" sz="1800" b="0" i="0">
                <a:effectLst/>
                <a:latin typeface="Roboto" panose="02000000000000000000" pitchFamily="2" charset="0"/>
              </a:rPr>
              <a:t>(a) Read an electric meter and, using your family's electric bill, determine the energy cost from the meter readings.</a:t>
            </a:r>
          </a:p>
          <a:p>
            <a:pPr>
              <a:buFont typeface="Arial" panose="020B0604020202020204" pitchFamily="34" charset="0"/>
              <a:buChar char="•"/>
            </a:pPr>
            <a:r>
              <a:rPr lang="en-US" sz="1800" b="0" i="0">
                <a:effectLst/>
                <a:latin typeface="Roboto" panose="02000000000000000000" pitchFamily="2" charset="0"/>
              </a:rPr>
              <a:t>(b) Discuss with your counselor five ways in which your family can conserve energy.</a:t>
            </a:r>
          </a:p>
        </p:txBody>
      </p:sp>
      <p:pic>
        <p:nvPicPr>
          <p:cNvPr id="5" name="Picture 4" descr="Graph on document with pen">
            <a:extLst>
              <a:ext uri="{FF2B5EF4-FFF2-40B4-BE49-F238E27FC236}">
                <a16:creationId xmlns:a16="http://schemas.microsoft.com/office/drawing/2014/main" id="{D20BD700-81FF-5EBC-F3A7-82FB2563CC29}"/>
              </a:ext>
            </a:extLst>
          </p:cNvPr>
          <p:cNvPicPr>
            <a:picLocks noChangeAspect="1"/>
          </p:cNvPicPr>
          <p:nvPr/>
        </p:nvPicPr>
        <p:blipFill rotWithShape="1">
          <a:blip r:embed="rId2"/>
          <a:srcRect l="32511" r="18789" b="-1"/>
          <a:stretch/>
        </p:blipFill>
        <p:spPr>
          <a:xfrm>
            <a:off x="7188594" y="10"/>
            <a:ext cx="5003406" cy="6857990"/>
          </a:xfrm>
          <a:prstGeom prst="rect">
            <a:avLst/>
          </a:prstGeom>
        </p:spPr>
      </p:pic>
      <p:grpSp>
        <p:nvGrpSpPr>
          <p:cNvPr id="23"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14743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01A7-859B-A577-C148-06111CBEB6F7}"/>
              </a:ext>
            </a:extLst>
          </p:cNvPr>
          <p:cNvSpPr>
            <a:spLocks noGrp="1"/>
          </p:cNvSpPr>
          <p:nvPr>
            <p:ph type="title"/>
          </p:nvPr>
        </p:nvSpPr>
        <p:spPr/>
        <p:txBody>
          <a:bodyPr>
            <a:normAutofit fontScale="90000"/>
          </a:bodyPr>
          <a:lstStyle/>
          <a:p>
            <a:r>
              <a:rPr lang="en-US" b="0" i="0" dirty="0">
                <a:solidFill>
                  <a:srgbClr val="000000"/>
                </a:solidFill>
                <a:effectLst/>
                <a:latin typeface="-apple-system"/>
              </a:rPr>
              <a:t>Live Wire Rescue</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CD61D337-6D2A-FBDB-B792-B68148D338CE}"/>
              </a:ext>
            </a:extLst>
          </p:cNvPr>
          <p:cNvSpPr>
            <a:spLocks noGrp="1"/>
          </p:cNvSpPr>
          <p:nvPr>
            <p:ph idx="1"/>
          </p:nvPr>
        </p:nvSpPr>
        <p:spPr>
          <a:xfrm>
            <a:off x="838200" y="1003300"/>
            <a:ext cx="10515600" cy="5173663"/>
          </a:xfrm>
        </p:spPr>
        <p:txBody>
          <a:bodyPr>
            <a:normAutofit fontScale="62500" lnSpcReduction="20000"/>
          </a:bodyPr>
          <a:lstStyle/>
          <a:p>
            <a:pPr marL="0" indent="0" algn="l">
              <a:buNone/>
            </a:pPr>
            <a:r>
              <a:rPr lang="en-US" b="1" i="0" dirty="0">
                <a:solidFill>
                  <a:srgbClr val="000000"/>
                </a:solidFill>
                <a:effectLst/>
                <a:latin typeface="-apple-system"/>
              </a:rPr>
              <a:t>Rescuing someone touching a live wire at home needs to be done with extreme caution to ensure everyone’s safety. Here’s a straightforward guide:</a:t>
            </a:r>
          </a:p>
          <a:p>
            <a:pPr algn="l">
              <a:buFont typeface="Arial" panose="020B0604020202020204" pitchFamily="34" charset="0"/>
              <a:buChar char="•"/>
            </a:pPr>
            <a:r>
              <a:rPr lang="en-US" b="1" i="0" dirty="0">
                <a:solidFill>
                  <a:srgbClr val="000000"/>
                </a:solidFill>
                <a:effectLst/>
                <a:latin typeface="-apple-system"/>
              </a:rPr>
              <a:t>Don’t Touch</a:t>
            </a:r>
            <a:r>
              <a:rPr lang="en-US" b="0" i="0" dirty="0">
                <a:solidFill>
                  <a:srgbClr val="000000"/>
                </a:solidFill>
                <a:effectLst/>
                <a:latin typeface="-apple-system"/>
              </a:rPr>
              <a:t>: The first rule is, don’t touch the person or the wire with your bare hands. Electricity can travel through your body and cause harm. Stay at least 20 feet away from the wire if possible.</a:t>
            </a:r>
          </a:p>
          <a:p>
            <a:pPr algn="l">
              <a:buFont typeface="Arial" panose="020B0604020202020204" pitchFamily="34" charset="0"/>
              <a:buChar char="•"/>
            </a:pPr>
            <a:r>
              <a:rPr lang="en-US" b="1" i="0" dirty="0">
                <a:solidFill>
                  <a:srgbClr val="000000"/>
                </a:solidFill>
                <a:effectLst/>
                <a:latin typeface="-apple-system"/>
              </a:rPr>
              <a:t>Call for Help</a:t>
            </a:r>
            <a:r>
              <a:rPr lang="en-US" b="0" i="0" dirty="0">
                <a:solidFill>
                  <a:srgbClr val="000000"/>
                </a:solidFill>
                <a:effectLst/>
                <a:latin typeface="-apple-system"/>
              </a:rPr>
              <a:t>: Immediately call 911 or your local emergency number. Tell them there’s a person in contact with a live wire. Provide your address and any other information they ask for.</a:t>
            </a:r>
          </a:p>
          <a:p>
            <a:pPr algn="l">
              <a:buFont typeface="Arial" panose="020B0604020202020204" pitchFamily="34" charset="0"/>
              <a:buChar char="•"/>
            </a:pPr>
            <a:r>
              <a:rPr lang="en-US" b="1" i="0" dirty="0">
                <a:solidFill>
                  <a:srgbClr val="000000"/>
                </a:solidFill>
                <a:effectLst/>
                <a:latin typeface="-apple-system"/>
              </a:rPr>
              <a:t>Cut the Power</a:t>
            </a:r>
            <a:r>
              <a:rPr lang="en-US" b="0" i="0" dirty="0">
                <a:solidFill>
                  <a:srgbClr val="000000"/>
                </a:solidFill>
                <a:effectLst/>
                <a:latin typeface="-apple-system"/>
              </a:rPr>
              <a:t>: If it’s safe to do so, cut off the electrical power. Locate the circuit breaker box or fuse box in your home and turn off the circuit that supplies power to the area where the person is in contact with the wire. Use a non-conductive object, like a wooden stick, to flip the switch or pull the fuse.</a:t>
            </a:r>
          </a:p>
          <a:p>
            <a:pPr algn="l">
              <a:buFont typeface="Arial" panose="020B0604020202020204" pitchFamily="34" charset="0"/>
              <a:buChar char="•"/>
            </a:pPr>
            <a:r>
              <a:rPr lang="en-US" b="1" i="0" dirty="0">
                <a:solidFill>
                  <a:srgbClr val="000000"/>
                </a:solidFill>
                <a:effectLst/>
                <a:latin typeface="-apple-system"/>
              </a:rPr>
              <a:t>Use a Non-Conductive Aid</a:t>
            </a:r>
            <a:r>
              <a:rPr lang="en-US" b="0" i="0" dirty="0">
                <a:solidFill>
                  <a:srgbClr val="000000"/>
                </a:solidFill>
                <a:effectLst/>
                <a:latin typeface="-apple-system"/>
              </a:rPr>
              <a:t>: If you can’t reach the circuit breaker safely, try to use a non-conductive object, like a dry wooden broom or PVC pipe, to gently push or pull the person away from the wire. Do not touch them directly.</a:t>
            </a:r>
          </a:p>
          <a:p>
            <a:pPr algn="l">
              <a:buFont typeface="Arial" panose="020B0604020202020204" pitchFamily="34" charset="0"/>
              <a:buChar char="•"/>
            </a:pPr>
            <a:r>
              <a:rPr lang="en-US" b="1" i="0" dirty="0">
                <a:solidFill>
                  <a:srgbClr val="000000"/>
                </a:solidFill>
                <a:effectLst/>
                <a:latin typeface="-apple-system"/>
              </a:rPr>
              <a:t>Wait for Professionals</a:t>
            </a:r>
            <a:r>
              <a:rPr lang="en-US" b="0" i="0" dirty="0">
                <a:solidFill>
                  <a:srgbClr val="000000"/>
                </a:solidFill>
                <a:effectLst/>
                <a:latin typeface="-apple-system"/>
              </a:rPr>
              <a:t>: Even if you manage to move the person away from the wire, they might still be at risk of electrical shock. Keep a safe distance until paramedics or firefighters arrive. They are trained to handle such situations safely.</a:t>
            </a:r>
          </a:p>
          <a:p>
            <a:pPr marL="0" indent="0" algn="l">
              <a:buNone/>
            </a:pPr>
            <a:r>
              <a:rPr lang="en-US" b="1" i="0" dirty="0">
                <a:solidFill>
                  <a:srgbClr val="000000"/>
                </a:solidFill>
                <a:effectLst/>
                <a:latin typeface="-apple-system"/>
              </a:rPr>
              <a:t>Remember, the key is to prioritize safety! Don’t take unnecessary risks, and leave the actual rescue to professionals whenever possible.</a:t>
            </a:r>
          </a:p>
          <a:p>
            <a:endParaRPr lang="en-US" dirty="0"/>
          </a:p>
        </p:txBody>
      </p:sp>
    </p:spTree>
    <p:extLst>
      <p:ext uri="{BB962C8B-B14F-4D97-AF65-F5344CB8AC3E}">
        <p14:creationId xmlns:p14="http://schemas.microsoft.com/office/powerpoint/2010/main" val="269915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4100-3DD7-5025-1C97-FE4DC4D7ECFA}"/>
              </a:ext>
            </a:extLst>
          </p:cNvPr>
          <p:cNvSpPr>
            <a:spLocks noGrp="1"/>
          </p:cNvSpPr>
          <p:nvPr>
            <p:ph type="title"/>
          </p:nvPr>
        </p:nvSpPr>
        <p:spPr/>
        <p:txBody>
          <a:bodyPr>
            <a:normAutofit fontScale="90000"/>
          </a:bodyPr>
          <a:lstStyle/>
          <a:p>
            <a:r>
              <a:rPr lang="en-US" b="0" i="0" dirty="0">
                <a:solidFill>
                  <a:srgbClr val="000000"/>
                </a:solidFill>
                <a:effectLst/>
                <a:latin typeface="-apple-system"/>
              </a:rPr>
              <a:t>Tips for Reading an Electric Meter and Determining Energy Cost</a:t>
            </a:r>
          </a:p>
        </p:txBody>
      </p:sp>
      <p:sp>
        <p:nvSpPr>
          <p:cNvPr id="3" name="Content Placeholder 2">
            <a:extLst>
              <a:ext uri="{FF2B5EF4-FFF2-40B4-BE49-F238E27FC236}">
                <a16:creationId xmlns:a16="http://schemas.microsoft.com/office/drawing/2014/main" id="{6C199237-BD3B-EDCB-4989-357AC028D1B9}"/>
              </a:ext>
            </a:extLst>
          </p:cNvPr>
          <p:cNvSpPr>
            <a:spLocks noGrp="1"/>
          </p:cNvSpPr>
          <p:nvPr>
            <p:ph idx="1"/>
          </p:nvPr>
        </p:nvSpPr>
        <p:spPr>
          <a:xfrm>
            <a:off x="838200" y="1690687"/>
            <a:ext cx="10515600" cy="4802188"/>
          </a:xfrm>
        </p:spPr>
        <p:txBody>
          <a:bodyPr>
            <a:normAutofit fontScale="55000" lnSpcReduction="20000"/>
          </a:bodyPr>
          <a:lstStyle/>
          <a:p>
            <a:pPr algn="l">
              <a:buFont typeface="Arial" panose="020B0604020202020204" pitchFamily="34" charset="0"/>
              <a:buChar char="•"/>
            </a:pPr>
            <a:r>
              <a:rPr lang="en-US" sz="2900" b="1" i="0" dirty="0">
                <a:solidFill>
                  <a:srgbClr val="000000"/>
                </a:solidFill>
                <a:effectLst/>
                <a:latin typeface="-apple-system"/>
              </a:rPr>
              <a:t>Locate the Electric Meter:</a:t>
            </a:r>
            <a:r>
              <a:rPr lang="en-US" sz="2900" b="0" i="0" dirty="0">
                <a:solidFill>
                  <a:srgbClr val="000000"/>
                </a:solidFill>
                <a:effectLst/>
                <a:latin typeface="-apple-system"/>
              </a:rPr>
              <a:t> Find the electric meter on the outside of your home. It looks like a box with numbers on it, usually near the entrance.</a:t>
            </a:r>
          </a:p>
          <a:p>
            <a:pPr algn="l">
              <a:buFont typeface="Arial" panose="020B0604020202020204" pitchFamily="34" charset="0"/>
              <a:buChar char="•"/>
            </a:pPr>
            <a:r>
              <a:rPr lang="en-US" sz="2900" b="1" i="0" dirty="0">
                <a:solidFill>
                  <a:srgbClr val="000000"/>
                </a:solidFill>
                <a:effectLst/>
                <a:latin typeface="-apple-system"/>
              </a:rPr>
              <a:t>Read the Numbers:</a:t>
            </a:r>
            <a:r>
              <a:rPr lang="en-US" sz="2900" b="0" i="0" dirty="0">
                <a:solidFill>
                  <a:srgbClr val="000000"/>
                </a:solidFill>
                <a:effectLst/>
                <a:latin typeface="-apple-system"/>
              </a:rPr>
              <a:t> The numbers on the meter represent how much electricity you’ve used. Start from left to right, and write down the numbers in order.</a:t>
            </a:r>
          </a:p>
          <a:p>
            <a:pPr algn="l">
              <a:buFont typeface="Arial" panose="020B0604020202020204" pitchFamily="34" charset="0"/>
              <a:buChar char="•"/>
            </a:pPr>
            <a:r>
              <a:rPr lang="en-US" sz="2900" b="1" i="0" dirty="0">
                <a:solidFill>
                  <a:srgbClr val="000000"/>
                </a:solidFill>
                <a:effectLst/>
                <a:latin typeface="-apple-system"/>
              </a:rPr>
              <a:t>Note the Units:</a:t>
            </a:r>
            <a:r>
              <a:rPr lang="en-US" sz="2900" b="0" i="0" dirty="0">
                <a:solidFill>
                  <a:srgbClr val="000000"/>
                </a:solidFill>
                <a:effectLst/>
                <a:latin typeface="-apple-system"/>
              </a:rPr>
              <a:t> Check your electric meter to see what units it uses. It could be in kilowatt-hours (kWh) or something similar.</a:t>
            </a:r>
          </a:p>
          <a:p>
            <a:pPr algn="l">
              <a:buFont typeface="Arial" panose="020B0604020202020204" pitchFamily="34" charset="0"/>
              <a:buChar char="•"/>
            </a:pPr>
            <a:r>
              <a:rPr lang="en-US" sz="2900" b="1" i="0" dirty="0">
                <a:solidFill>
                  <a:srgbClr val="000000"/>
                </a:solidFill>
                <a:effectLst/>
                <a:latin typeface="-apple-system"/>
              </a:rPr>
              <a:t>Check the Date:</a:t>
            </a:r>
            <a:r>
              <a:rPr lang="en-US" sz="2900" b="0" i="0" dirty="0">
                <a:solidFill>
                  <a:srgbClr val="000000"/>
                </a:solidFill>
                <a:effectLst/>
                <a:latin typeface="-apple-system"/>
              </a:rPr>
              <a:t> Look at the date on your electric bill to know the billing period. It’s usually for a month.</a:t>
            </a:r>
          </a:p>
          <a:p>
            <a:pPr algn="l">
              <a:buFont typeface="Arial" panose="020B0604020202020204" pitchFamily="34" charset="0"/>
              <a:buChar char="•"/>
            </a:pPr>
            <a:r>
              <a:rPr lang="en-US" sz="2900" b="1" i="0" dirty="0">
                <a:solidFill>
                  <a:srgbClr val="000000"/>
                </a:solidFill>
                <a:effectLst/>
                <a:latin typeface="-apple-system"/>
              </a:rPr>
              <a:t>Calculate the Usage:</a:t>
            </a:r>
            <a:r>
              <a:rPr lang="en-US" sz="2900" b="0" i="0" dirty="0">
                <a:solidFill>
                  <a:srgbClr val="000000"/>
                </a:solidFill>
                <a:effectLst/>
                <a:latin typeface="-apple-system"/>
              </a:rPr>
              <a:t> Subtract the previous month’s reading (found on your last bill) from the current reading to find out how many units you’ve used during the billing period.</a:t>
            </a:r>
          </a:p>
          <a:p>
            <a:pPr algn="l">
              <a:buFont typeface="Arial" panose="020B0604020202020204" pitchFamily="34" charset="0"/>
              <a:buChar char="•"/>
            </a:pPr>
            <a:r>
              <a:rPr lang="en-US" sz="2900" b="1" i="0" dirty="0">
                <a:solidFill>
                  <a:srgbClr val="000000"/>
                </a:solidFill>
                <a:effectLst/>
                <a:latin typeface="-apple-system"/>
              </a:rPr>
              <a:t>Find the Rate:</a:t>
            </a:r>
            <a:r>
              <a:rPr lang="en-US" sz="2900" b="0" i="0" dirty="0">
                <a:solidFill>
                  <a:srgbClr val="000000"/>
                </a:solidFill>
                <a:effectLst/>
                <a:latin typeface="-apple-system"/>
              </a:rPr>
              <a:t> Check your electric bill to see how much you’re charged per unit (kWh). It’s often listed as the “electricity rate.”</a:t>
            </a:r>
          </a:p>
          <a:p>
            <a:pPr algn="l">
              <a:buFont typeface="Arial" panose="020B0604020202020204" pitchFamily="34" charset="0"/>
              <a:buChar char="•"/>
            </a:pPr>
            <a:r>
              <a:rPr lang="en-US" sz="2900" b="1" i="0" dirty="0">
                <a:solidFill>
                  <a:srgbClr val="000000"/>
                </a:solidFill>
                <a:effectLst/>
                <a:latin typeface="-apple-system"/>
              </a:rPr>
              <a:t>Multiply for Cost:</a:t>
            </a:r>
            <a:r>
              <a:rPr lang="en-US" sz="2900" b="0" i="0" dirty="0">
                <a:solidFill>
                  <a:srgbClr val="000000"/>
                </a:solidFill>
                <a:effectLst/>
                <a:latin typeface="-apple-system"/>
              </a:rPr>
              <a:t> Multiply the units you’ve used by the rate per unit to calculate the energy cost for that billing period.</a:t>
            </a:r>
          </a:p>
          <a:p>
            <a:pPr algn="l">
              <a:buFont typeface="Arial" panose="020B0604020202020204" pitchFamily="34" charset="0"/>
              <a:buChar char="•"/>
            </a:pPr>
            <a:r>
              <a:rPr lang="en-US" sz="2900" b="1" i="0" dirty="0">
                <a:solidFill>
                  <a:srgbClr val="000000"/>
                </a:solidFill>
                <a:effectLst/>
                <a:latin typeface="-apple-system"/>
              </a:rPr>
              <a:t>Double-Check:</a:t>
            </a:r>
            <a:r>
              <a:rPr lang="en-US" sz="2900" b="0" i="0" dirty="0">
                <a:solidFill>
                  <a:srgbClr val="000000"/>
                </a:solidFill>
                <a:effectLst/>
                <a:latin typeface="-apple-system"/>
              </a:rPr>
              <a:t> Make sure your calculations are correct, and it matches the amount on your electric bill. It’s essential to be accurate.</a:t>
            </a:r>
          </a:p>
          <a:p>
            <a:pPr algn="l">
              <a:buFont typeface="Arial" panose="020B0604020202020204" pitchFamily="34" charset="0"/>
              <a:buChar char="•"/>
            </a:pPr>
            <a:r>
              <a:rPr lang="en-US" sz="2900" b="1" i="0" dirty="0">
                <a:solidFill>
                  <a:srgbClr val="000000"/>
                </a:solidFill>
                <a:effectLst/>
                <a:latin typeface="-apple-system"/>
              </a:rPr>
              <a:t>Learn About Usage Patterns:</a:t>
            </a:r>
            <a:r>
              <a:rPr lang="en-US" sz="2900" b="0" i="0" dirty="0">
                <a:solidFill>
                  <a:srgbClr val="000000"/>
                </a:solidFill>
                <a:effectLst/>
                <a:latin typeface="-apple-system"/>
              </a:rPr>
              <a:t> Take this opportunity to understand your family’s electricity usage habits. See if there are ways to reduce energy consumption to save money and be more energy-efficient.</a:t>
            </a:r>
          </a:p>
          <a:p>
            <a:pPr marL="0" indent="0">
              <a:buNone/>
            </a:pPr>
            <a:endParaRPr lang="en-US" dirty="0"/>
          </a:p>
        </p:txBody>
      </p:sp>
    </p:spTree>
    <p:extLst>
      <p:ext uri="{BB962C8B-B14F-4D97-AF65-F5344CB8AC3E}">
        <p14:creationId xmlns:p14="http://schemas.microsoft.com/office/powerpoint/2010/main" val="387457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9FE2-E0D8-7CAB-20FD-E522328B4DE8}"/>
              </a:ext>
            </a:extLst>
          </p:cNvPr>
          <p:cNvSpPr>
            <a:spLocks noGrp="1"/>
          </p:cNvSpPr>
          <p:nvPr>
            <p:ph type="title"/>
          </p:nvPr>
        </p:nvSpPr>
        <p:spPr/>
        <p:txBody>
          <a:bodyPr>
            <a:normAutofit fontScale="90000"/>
          </a:bodyPr>
          <a:lstStyle/>
          <a:p>
            <a:r>
              <a:rPr lang="en-US" b="0" i="0" dirty="0">
                <a:solidFill>
                  <a:srgbClr val="000000"/>
                </a:solidFill>
                <a:effectLst/>
                <a:latin typeface="-apple-system"/>
              </a:rPr>
              <a:t>Ways to Conserve Energy</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6B6B4709-4DF1-0816-97C5-D49CD9ADDC4C}"/>
              </a:ext>
            </a:extLst>
          </p:cNvPr>
          <p:cNvSpPr>
            <a:spLocks noGrp="1"/>
          </p:cNvSpPr>
          <p:nvPr>
            <p:ph idx="1"/>
          </p:nvPr>
        </p:nvSpPr>
        <p:spPr>
          <a:xfrm>
            <a:off x="838200" y="1110343"/>
            <a:ext cx="10515600" cy="5066620"/>
          </a:xfrm>
        </p:spPr>
        <p:txBody>
          <a:bodyPr>
            <a:normAutofit fontScale="62500" lnSpcReduction="20000"/>
          </a:bodyPr>
          <a:lstStyle/>
          <a:p>
            <a:pPr algn="l">
              <a:buFont typeface="Arial" panose="020B0604020202020204" pitchFamily="34" charset="0"/>
              <a:buChar char="•"/>
            </a:pPr>
            <a:r>
              <a:rPr lang="en-US" b="1" i="0" dirty="0">
                <a:solidFill>
                  <a:srgbClr val="000000"/>
                </a:solidFill>
                <a:effectLst/>
                <a:latin typeface="-apple-system"/>
              </a:rPr>
              <a:t>Turn Off Lights:</a:t>
            </a:r>
            <a:r>
              <a:rPr lang="en-US" b="0" i="0" dirty="0">
                <a:solidFill>
                  <a:srgbClr val="000000"/>
                </a:solidFill>
                <a:effectLst/>
                <a:latin typeface="-apple-system"/>
              </a:rPr>
              <a:t> Always turn off lights in rooms that are not in use.</a:t>
            </a:r>
          </a:p>
          <a:p>
            <a:pPr algn="l">
              <a:buFont typeface="Arial" panose="020B0604020202020204" pitchFamily="34" charset="0"/>
              <a:buChar char="•"/>
            </a:pPr>
            <a:r>
              <a:rPr lang="en-US" b="1" i="0" dirty="0">
                <a:solidFill>
                  <a:srgbClr val="000000"/>
                </a:solidFill>
                <a:effectLst/>
                <a:latin typeface="-apple-system"/>
              </a:rPr>
              <a:t>Use Energy-Efficient Bulbs:</a:t>
            </a:r>
            <a:r>
              <a:rPr lang="en-US" b="0" i="0" dirty="0">
                <a:solidFill>
                  <a:srgbClr val="000000"/>
                </a:solidFill>
                <a:effectLst/>
                <a:latin typeface="-apple-system"/>
              </a:rPr>
              <a:t> Replace old bulbs with energy-saving LED or CFL bulbs.</a:t>
            </a:r>
          </a:p>
          <a:p>
            <a:pPr algn="l">
              <a:buFont typeface="Arial" panose="020B0604020202020204" pitchFamily="34" charset="0"/>
              <a:buChar char="•"/>
            </a:pPr>
            <a:r>
              <a:rPr lang="en-US" b="1" i="0" dirty="0">
                <a:solidFill>
                  <a:srgbClr val="000000"/>
                </a:solidFill>
                <a:effectLst/>
                <a:latin typeface="-apple-system"/>
              </a:rPr>
              <a:t>Unplug Devices:</a:t>
            </a:r>
            <a:r>
              <a:rPr lang="en-US" b="0" i="0" dirty="0">
                <a:solidFill>
                  <a:srgbClr val="000000"/>
                </a:solidFill>
                <a:effectLst/>
                <a:latin typeface="-apple-system"/>
              </a:rPr>
              <a:t> Unplug chargers, electronics, and appliances when they’re not in use to avoid “phantom” energy use.</a:t>
            </a:r>
          </a:p>
          <a:p>
            <a:pPr algn="l">
              <a:buFont typeface="Arial" panose="020B0604020202020204" pitchFamily="34" charset="0"/>
              <a:buChar char="•"/>
            </a:pPr>
            <a:r>
              <a:rPr lang="en-US" b="1" i="0" dirty="0">
                <a:solidFill>
                  <a:srgbClr val="000000"/>
                </a:solidFill>
                <a:effectLst/>
                <a:latin typeface="-apple-system"/>
              </a:rPr>
              <a:t>Seal Leaks:</a:t>
            </a:r>
            <a:r>
              <a:rPr lang="en-US" b="0" i="0" dirty="0">
                <a:solidFill>
                  <a:srgbClr val="000000"/>
                </a:solidFill>
                <a:effectLst/>
                <a:latin typeface="-apple-system"/>
              </a:rPr>
              <a:t> Seal gaps around doors and windows to prevent drafts that make your heating or cooling system work harder.</a:t>
            </a:r>
          </a:p>
          <a:p>
            <a:pPr algn="l">
              <a:buFont typeface="Arial" panose="020B0604020202020204" pitchFamily="34" charset="0"/>
              <a:buChar char="•"/>
            </a:pPr>
            <a:r>
              <a:rPr lang="en-US" b="1" i="0" dirty="0">
                <a:solidFill>
                  <a:srgbClr val="000000"/>
                </a:solidFill>
                <a:effectLst/>
                <a:latin typeface="-apple-system"/>
              </a:rPr>
              <a:t>Set Thermostat Wisely:</a:t>
            </a:r>
            <a:r>
              <a:rPr lang="en-US" b="0" i="0" dirty="0">
                <a:solidFill>
                  <a:srgbClr val="000000"/>
                </a:solidFill>
                <a:effectLst/>
                <a:latin typeface="-apple-system"/>
              </a:rPr>
              <a:t> Adjust your thermostat to use less heating or cooling when you’re not at home or during the night.</a:t>
            </a:r>
          </a:p>
          <a:p>
            <a:pPr algn="l">
              <a:buFont typeface="Arial" panose="020B0604020202020204" pitchFamily="34" charset="0"/>
              <a:buChar char="•"/>
            </a:pPr>
            <a:r>
              <a:rPr lang="en-US" b="1" i="0" dirty="0">
                <a:solidFill>
                  <a:srgbClr val="000000"/>
                </a:solidFill>
                <a:effectLst/>
                <a:latin typeface="-apple-system"/>
              </a:rPr>
              <a:t>Use Ceiling Fans:</a:t>
            </a:r>
            <a:r>
              <a:rPr lang="en-US" b="0" i="0" dirty="0">
                <a:solidFill>
                  <a:srgbClr val="000000"/>
                </a:solidFill>
                <a:effectLst/>
                <a:latin typeface="-apple-system"/>
              </a:rPr>
              <a:t> In warmer months, use ceiling fans to help cool rooms instead of lowering the thermostat.</a:t>
            </a:r>
          </a:p>
          <a:p>
            <a:pPr algn="l">
              <a:buFont typeface="Arial" panose="020B0604020202020204" pitchFamily="34" charset="0"/>
              <a:buChar char="•"/>
            </a:pPr>
            <a:r>
              <a:rPr lang="en-US" b="1" i="0" dirty="0">
                <a:solidFill>
                  <a:srgbClr val="000000"/>
                </a:solidFill>
                <a:effectLst/>
                <a:latin typeface="-apple-system"/>
              </a:rPr>
              <a:t>Upgrade Appliances:</a:t>
            </a:r>
            <a:r>
              <a:rPr lang="en-US" b="0" i="0" dirty="0">
                <a:solidFill>
                  <a:srgbClr val="000000"/>
                </a:solidFill>
                <a:effectLst/>
                <a:latin typeface="-apple-system"/>
              </a:rPr>
              <a:t> Choose energy-efficient appliances when it’s time to replace old ones.</a:t>
            </a:r>
          </a:p>
          <a:p>
            <a:pPr algn="l">
              <a:buFont typeface="Arial" panose="020B0604020202020204" pitchFamily="34" charset="0"/>
              <a:buChar char="•"/>
            </a:pPr>
            <a:r>
              <a:rPr lang="en-US" b="1" i="0" dirty="0">
                <a:solidFill>
                  <a:srgbClr val="000000"/>
                </a:solidFill>
                <a:effectLst/>
                <a:latin typeface="-apple-system"/>
              </a:rPr>
              <a:t>Wash Clothes Smartly:</a:t>
            </a:r>
            <a:r>
              <a:rPr lang="en-US" b="0" i="0" dirty="0">
                <a:solidFill>
                  <a:srgbClr val="000000"/>
                </a:solidFill>
                <a:effectLst/>
                <a:latin typeface="-apple-system"/>
              </a:rPr>
              <a:t> Use cold water for laundry, and line dry when possible.</a:t>
            </a:r>
          </a:p>
          <a:p>
            <a:pPr algn="l">
              <a:buFont typeface="Arial" panose="020B0604020202020204" pitchFamily="34" charset="0"/>
              <a:buChar char="•"/>
            </a:pPr>
            <a:r>
              <a:rPr lang="en-US" b="1" i="0" dirty="0">
                <a:solidFill>
                  <a:srgbClr val="000000"/>
                </a:solidFill>
                <a:effectLst/>
                <a:latin typeface="-apple-system"/>
              </a:rPr>
              <a:t>Limit Hot Water Use:</a:t>
            </a:r>
            <a:r>
              <a:rPr lang="en-US" b="0" i="0" dirty="0">
                <a:solidFill>
                  <a:srgbClr val="000000"/>
                </a:solidFill>
                <a:effectLst/>
                <a:latin typeface="-apple-system"/>
              </a:rPr>
              <a:t> Take shorter showers and use a low-flow showerhead to reduce hot water consumption.</a:t>
            </a:r>
          </a:p>
          <a:p>
            <a:pPr algn="l">
              <a:buFont typeface="Arial" panose="020B0604020202020204" pitchFamily="34" charset="0"/>
              <a:buChar char="•"/>
            </a:pPr>
            <a:r>
              <a:rPr lang="en-US" b="1" i="0" dirty="0">
                <a:solidFill>
                  <a:srgbClr val="000000"/>
                </a:solidFill>
                <a:effectLst/>
                <a:latin typeface="-apple-system"/>
              </a:rPr>
              <a:t>Plant Trees:</a:t>
            </a:r>
            <a:r>
              <a:rPr lang="en-US" b="0" i="0" dirty="0">
                <a:solidFill>
                  <a:srgbClr val="000000"/>
                </a:solidFill>
                <a:effectLst/>
                <a:latin typeface="-apple-system"/>
              </a:rPr>
              <a:t> Planting shade trees around your home can reduce cooling costs in the summer.</a:t>
            </a:r>
          </a:p>
          <a:p>
            <a:endParaRPr lang="en-US" dirty="0"/>
          </a:p>
        </p:txBody>
      </p:sp>
    </p:spTree>
    <p:extLst>
      <p:ext uri="{BB962C8B-B14F-4D97-AF65-F5344CB8AC3E}">
        <p14:creationId xmlns:p14="http://schemas.microsoft.com/office/powerpoint/2010/main" val="3531003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9FE2-E0D8-7CAB-20FD-E522328B4DE8}"/>
              </a:ext>
            </a:extLst>
          </p:cNvPr>
          <p:cNvSpPr>
            <a:spLocks noGrp="1"/>
          </p:cNvSpPr>
          <p:nvPr>
            <p:ph type="title"/>
          </p:nvPr>
        </p:nvSpPr>
        <p:spPr/>
        <p:txBody>
          <a:bodyPr>
            <a:normAutofit fontScale="90000"/>
          </a:bodyPr>
          <a:lstStyle/>
          <a:p>
            <a:r>
              <a:rPr lang="en-US" b="0" i="0" dirty="0">
                <a:solidFill>
                  <a:srgbClr val="000000"/>
                </a:solidFill>
                <a:effectLst/>
                <a:latin typeface="-apple-system"/>
              </a:rPr>
              <a:t>Ways to Conserve Energy</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6B6B4709-4DF1-0816-97C5-D49CD9ADDC4C}"/>
              </a:ext>
            </a:extLst>
          </p:cNvPr>
          <p:cNvSpPr>
            <a:spLocks noGrp="1"/>
          </p:cNvSpPr>
          <p:nvPr>
            <p:ph idx="1"/>
          </p:nvPr>
        </p:nvSpPr>
        <p:spPr>
          <a:xfrm>
            <a:off x="838200" y="1110343"/>
            <a:ext cx="10515600" cy="5066620"/>
          </a:xfrm>
        </p:spPr>
        <p:txBody>
          <a:bodyPr>
            <a:normAutofit fontScale="77500" lnSpcReduction="20000"/>
          </a:bodyPr>
          <a:lstStyle/>
          <a:p>
            <a:pPr algn="l">
              <a:buFont typeface="Arial" panose="020B0604020202020204" pitchFamily="34" charset="0"/>
              <a:buChar char="•"/>
            </a:pPr>
            <a:r>
              <a:rPr lang="en-US" b="1" i="0" dirty="0">
                <a:solidFill>
                  <a:srgbClr val="000000"/>
                </a:solidFill>
                <a:effectLst/>
                <a:latin typeface="-apple-system"/>
              </a:rPr>
              <a:t>Maintain HVAC Systems:</a:t>
            </a:r>
            <a:r>
              <a:rPr lang="en-US" b="0" i="0" dirty="0">
                <a:solidFill>
                  <a:srgbClr val="000000"/>
                </a:solidFill>
                <a:effectLst/>
                <a:latin typeface="-apple-system"/>
              </a:rPr>
              <a:t> Regularly service your heating and cooling systems to keep them running efficiently.</a:t>
            </a:r>
          </a:p>
          <a:p>
            <a:pPr algn="l">
              <a:buFont typeface="Arial" panose="020B0604020202020204" pitchFamily="34" charset="0"/>
              <a:buChar char="•"/>
            </a:pPr>
            <a:r>
              <a:rPr lang="en-US" b="1" i="0" dirty="0">
                <a:solidFill>
                  <a:srgbClr val="000000"/>
                </a:solidFill>
                <a:effectLst/>
                <a:latin typeface="-apple-system"/>
              </a:rPr>
              <a:t>Cook Efficiently:</a:t>
            </a:r>
            <a:r>
              <a:rPr lang="en-US" b="0" i="0" dirty="0">
                <a:solidFill>
                  <a:srgbClr val="000000"/>
                </a:solidFill>
                <a:effectLst/>
                <a:latin typeface="-apple-system"/>
              </a:rPr>
              <a:t> Use lids on pots, match the pot size to the burner, and cook with the lid on to retain heat.</a:t>
            </a:r>
          </a:p>
          <a:p>
            <a:pPr algn="l">
              <a:buFont typeface="Arial" panose="020B0604020202020204" pitchFamily="34" charset="0"/>
              <a:buChar char="•"/>
            </a:pPr>
            <a:r>
              <a:rPr lang="en-US" b="1" i="0" dirty="0">
                <a:solidFill>
                  <a:srgbClr val="000000"/>
                </a:solidFill>
                <a:effectLst/>
                <a:latin typeface="-apple-system"/>
              </a:rPr>
              <a:t>Use Natural Light:</a:t>
            </a:r>
            <a:r>
              <a:rPr lang="en-US" b="0" i="0" dirty="0">
                <a:solidFill>
                  <a:srgbClr val="000000"/>
                </a:solidFill>
                <a:effectLst/>
                <a:latin typeface="-apple-system"/>
              </a:rPr>
              <a:t> Open curtains during the day to use natural light instead of artificial lighting.</a:t>
            </a:r>
          </a:p>
          <a:p>
            <a:pPr algn="l">
              <a:buFont typeface="Arial" panose="020B0604020202020204" pitchFamily="34" charset="0"/>
              <a:buChar char="•"/>
            </a:pPr>
            <a:r>
              <a:rPr lang="en-US" b="1" i="0" dirty="0">
                <a:solidFill>
                  <a:srgbClr val="000000"/>
                </a:solidFill>
                <a:effectLst/>
                <a:latin typeface="-apple-system"/>
              </a:rPr>
              <a:t>Install a Programmable Thermostat:</a:t>
            </a:r>
            <a:r>
              <a:rPr lang="en-US" b="0" i="0" dirty="0">
                <a:solidFill>
                  <a:srgbClr val="000000"/>
                </a:solidFill>
                <a:effectLst/>
                <a:latin typeface="-apple-system"/>
              </a:rPr>
              <a:t> A programmable thermostat can automatically adjust the temperature when you’re not home.</a:t>
            </a:r>
          </a:p>
          <a:p>
            <a:pPr algn="l">
              <a:buFont typeface="Arial" panose="020B0604020202020204" pitchFamily="34" charset="0"/>
              <a:buChar char="•"/>
            </a:pPr>
            <a:r>
              <a:rPr lang="en-US" b="1" i="0" dirty="0">
                <a:solidFill>
                  <a:srgbClr val="000000"/>
                </a:solidFill>
                <a:effectLst/>
                <a:latin typeface="-apple-system"/>
              </a:rPr>
              <a:t>Insulate Your Home:</a:t>
            </a:r>
            <a:r>
              <a:rPr lang="en-US" b="0" i="0" dirty="0">
                <a:solidFill>
                  <a:srgbClr val="000000"/>
                </a:solidFill>
                <a:effectLst/>
                <a:latin typeface="-apple-system"/>
              </a:rPr>
              <a:t> Proper insulation can make your home more energy-efficient.</a:t>
            </a:r>
          </a:p>
          <a:p>
            <a:pPr algn="l">
              <a:buFont typeface="Arial" panose="020B0604020202020204" pitchFamily="34" charset="0"/>
              <a:buChar char="•"/>
            </a:pPr>
            <a:r>
              <a:rPr lang="en-US" b="1" i="0" dirty="0">
                <a:solidFill>
                  <a:srgbClr val="000000"/>
                </a:solidFill>
                <a:effectLst/>
                <a:latin typeface="-apple-system"/>
              </a:rPr>
              <a:t>Educate Your Family:</a:t>
            </a:r>
            <a:r>
              <a:rPr lang="en-US" b="0" i="0" dirty="0">
                <a:solidFill>
                  <a:srgbClr val="000000"/>
                </a:solidFill>
                <a:effectLst/>
                <a:latin typeface="-apple-system"/>
              </a:rPr>
              <a:t> Teach everyone in your family about the importance of conserving energy, and involve them in energy-saving efforts.</a:t>
            </a:r>
          </a:p>
          <a:p>
            <a:pPr marL="0" indent="0" algn="l">
              <a:buNone/>
            </a:pPr>
            <a:r>
              <a:rPr lang="en-US" b="1" i="0" dirty="0">
                <a:solidFill>
                  <a:srgbClr val="000000"/>
                </a:solidFill>
                <a:effectLst/>
                <a:latin typeface="-apple-system"/>
              </a:rPr>
              <a:t>By following these tips, your family can reduce energy consumption, lower utility bills, and contribute to a more sustainable environment.</a:t>
            </a:r>
          </a:p>
          <a:p>
            <a:endParaRPr lang="en-US" dirty="0"/>
          </a:p>
        </p:txBody>
      </p:sp>
    </p:spTree>
    <p:extLst>
      <p:ext uri="{BB962C8B-B14F-4D97-AF65-F5344CB8AC3E}">
        <p14:creationId xmlns:p14="http://schemas.microsoft.com/office/powerpoint/2010/main" val="545246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22E7E8E-C8F2-A2C4-9B60-581DC5DFECF8}"/>
              </a:ext>
            </a:extLst>
          </p:cNvPr>
          <p:cNvSpPr>
            <a:spLocks noGrp="1"/>
          </p:cNvSpPr>
          <p:nvPr>
            <p:ph type="title"/>
          </p:nvPr>
        </p:nvSpPr>
        <p:spPr>
          <a:xfrm>
            <a:off x="974638" y="559813"/>
            <a:ext cx="4831146" cy="1664573"/>
          </a:xfrm>
        </p:spPr>
        <p:txBody>
          <a:bodyPr>
            <a:normAutofit/>
          </a:bodyPr>
          <a:lstStyle/>
          <a:p>
            <a:r>
              <a:rPr lang="en-US" dirty="0"/>
              <a:t>Requirement: 10</a:t>
            </a:r>
          </a:p>
        </p:txBody>
      </p:sp>
      <p:sp>
        <p:nvSpPr>
          <p:cNvPr id="3" name="Content Placeholder 2">
            <a:extLst>
              <a:ext uri="{FF2B5EF4-FFF2-40B4-BE49-F238E27FC236}">
                <a16:creationId xmlns:a16="http://schemas.microsoft.com/office/drawing/2014/main" id="{79F863FF-68FC-EB50-5C98-B0FA24950660}"/>
              </a:ext>
            </a:extLst>
          </p:cNvPr>
          <p:cNvSpPr>
            <a:spLocks noGrp="1"/>
          </p:cNvSpPr>
          <p:nvPr>
            <p:ph idx="1"/>
          </p:nvPr>
        </p:nvSpPr>
        <p:spPr>
          <a:xfrm>
            <a:off x="1185756" y="2384474"/>
            <a:ext cx="4390524" cy="3728613"/>
          </a:xfrm>
        </p:spPr>
        <p:txBody>
          <a:bodyPr>
            <a:noAutofit/>
          </a:bodyPr>
          <a:lstStyle/>
          <a:p>
            <a:pPr marL="0" indent="0">
              <a:buNone/>
            </a:pPr>
            <a:r>
              <a:rPr lang="en-US" b="1" i="0" dirty="0">
                <a:effectLst/>
                <a:latin typeface="Roboto" panose="02000000000000000000" pitchFamily="2" charset="0"/>
              </a:rPr>
              <a:t>Explain the following electrical terms: volt, ampere, watt, ohm, resistance, potential difference, rectifier, rheostat, conductor, ground, GFCI, circuit, and short circuit.</a:t>
            </a:r>
            <a:endParaRPr lang="en-US" dirty="0"/>
          </a:p>
        </p:txBody>
      </p:sp>
      <p:pic>
        <p:nvPicPr>
          <p:cNvPr id="5" name="Picture 4">
            <a:extLst>
              <a:ext uri="{FF2B5EF4-FFF2-40B4-BE49-F238E27FC236}">
                <a16:creationId xmlns:a16="http://schemas.microsoft.com/office/drawing/2014/main" id="{F8703411-7F6D-046F-A972-F783B5F8854E}"/>
              </a:ext>
            </a:extLst>
          </p:cNvPr>
          <p:cNvPicPr>
            <a:picLocks noChangeAspect="1"/>
          </p:cNvPicPr>
          <p:nvPr/>
        </p:nvPicPr>
        <p:blipFill rotWithShape="1">
          <a:blip r:embed="rId2"/>
          <a:srcRect l="17190" r="31995"/>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2531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5AB5-A64F-D36D-A11B-9567944021D0}"/>
              </a:ext>
            </a:extLst>
          </p:cNvPr>
          <p:cNvSpPr>
            <a:spLocks noGrp="1"/>
          </p:cNvSpPr>
          <p:nvPr>
            <p:ph type="title"/>
          </p:nvPr>
        </p:nvSpPr>
        <p:spPr/>
        <p:txBody>
          <a:bodyPr>
            <a:normAutofit fontScale="90000"/>
          </a:bodyPr>
          <a:lstStyle/>
          <a:p>
            <a:r>
              <a:rPr lang="en-US" b="0" i="0" dirty="0">
                <a:solidFill>
                  <a:srgbClr val="000000"/>
                </a:solidFill>
                <a:effectLst/>
                <a:latin typeface="-apple-system"/>
              </a:rPr>
              <a:t>Electrical Terms</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4DCDB28A-F463-0721-8AAA-F4893DA880B1}"/>
              </a:ext>
            </a:extLst>
          </p:cNvPr>
          <p:cNvSpPr>
            <a:spLocks noGrp="1"/>
          </p:cNvSpPr>
          <p:nvPr>
            <p:ph idx="1"/>
          </p:nvPr>
        </p:nvSpPr>
        <p:spPr>
          <a:xfrm>
            <a:off x="838200" y="1097280"/>
            <a:ext cx="10515600" cy="5079683"/>
          </a:xfrm>
        </p:spPr>
        <p:txBody>
          <a:bodyPr>
            <a:normAutofit fontScale="92500" lnSpcReduction="10000"/>
          </a:bodyPr>
          <a:lstStyle/>
          <a:p>
            <a:pPr algn="l">
              <a:buFont typeface="Arial" panose="020B0604020202020204" pitchFamily="34" charset="0"/>
              <a:buChar char="•"/>
            </a:pPr>
            <a:r>
              <a:rPr lang="en-US" b="1" i="0" dirty="0">
                <a:solidFill>
                  <a:srgbClr val="000000"/>
                </a:solidFill>
                <a:effectLst/>
                <a:latin typeface="-apple-system"/>
              </a:rPr>
              <a:t>Volt:</a:t>
            </a:r>
            <a:r>
              <a:rPr lang="en-US" b="0" i="0" dirty="0">
                <a:solidFill>
                  <a:srgbClr val="000000"/>
                </a:solidFill>
                <a:effectLst/>
                <a:latin typeface="-apple-system"/>
              </a:rPr>
              <a:t> Volts measure electrical force. Think of volts as the “push” that makes electricity flow. It’s like the force that pushes water through a hose.</a:t>
            </a:r>
          </a:p>
          <a:p>
            <a:pPr algn="l">
              <a:buFont typeface="Arial" panose="020B0604020202020204" pitchFamily="34" charset="0"/>
              <a:buChar char="•"/>
            </a:pPr>
            <a:r>
              <a:rPr lang="en-US" b="1" i="0" dirty="0">
                <a:solidFill>
                  <a:srgbClr val="000000"/>
                </a:solidFill>
                <a:effectLst/>
                <a:latin typeface="-apple-system"/>
              </a:rPr>
              <a:t>Ampere (Amp):</a:t>
            </a:r>
            <a:r>
              <a:rPr lang="en-US" b="0" i="0" dirty="0">
                <a:solidFill>
                  <a:srgbClr val="000000"/>
                </a:solidFill>
                <a:effectLst/>
                <a:latin typeface="-apple-system"/>
              </a:rPr>
              <a:t> Ampere measures how much electricity is flowing in a circuit. It’s like counting how many gallons of water flow through the hose each minute.</a:t>
            </a:r>
          </a:p>
          <a:p>
            <a:pPr algn="l">
              <a:buFont typeface="Arial" panose="020B0604020202020204" pitchFamily="34" charset="0"/>
              <a:buChar char="•"/>
            </a:pPr>
            <a:r>
              <a:rPr lang="en-US" b="1" i="0" dirty="0">
                <a:solidFill>
                  <a:srgbClr val="000000"/>
                </a:solidFill>
                <a:effectLst/>
                <a:latin typeface="-apple-system"/>
              </a:rPr>
              <a:t>Watt:</a:t>
            </a:r>
            <a:r>
              <a:rPr lang="en-US" b="0" i="0" dirty="0">
                <a:solidFill>
                  <a:srgbClr val="000000"/>
                </a:solidFill>
                <a:effectLst/>
                <a:latin typeface="-apple-system"/>
              </a:rPr>
              <a:t> Watt tells you how much energy an appliance uses or produces. It’s like knowing how bright a light bulb is or how powerful a motor is.</a:t>
            </a:r>
          </a:p>
          <a:p>
            <a:pPr algn="l">
              <a:buFont typeface="Arial" panose="020B0604020202020204" pitchFamily="34" charset="0"/>
              <a:buChar char="•"/>
            </a:pPr>
            <a:r>
              <a:rPr lang="en-US" b="1" i="0" dirty="0">
                <a:solidFill>
                  <a:srgbClr val="000000"/>
                </a:solidFill>
                <a:effectLst/>
                <a:latin typeface="-apple-system"/>
              </a:rPr>
              <a:t>Ohm:</a:t>
            </a:r>
            <a:r>
              <a:rPr lang="en-US" b="0" i="0" dirty="0">
                <a:solidFill>
                  <a:srgbClr val="000000"/>
                </a:solidFill>
                <a:effectLst/>
                <a:latin typeface="-apple-system"/>
              </a:rPr>
              <a:t> Ohm is a measure of resistance in a circuit. It’s like the width of a pipe; a narrow pipe has more resistance, making water flow slower.</a:t>
            </a:r>
          </a:p>
          <a:p>
            <a:pPr algn="l">
              <a:buFont typeface="Arial" panose="020B0604020202020204" pitchFamily="34" charset="0"/>
              <a:buChar char="•"/>
            </a:pPr>
            <a:r>
              <a:rPr lang="en-US" b="1" i="0" dirty="0">
                <a:solidFill>
                  <a:srgbClr val="000000"/>
                </a:solidFill>
                <a:effectLst/>
                <a:latin typeface="-apple-system"/>
              </a:rPr>
              <a:t>Resistance:</a:t>
            </a:r>
            <a:r>
              <a:rPr lang="en-US" b="0" i="0" dirty="0">
                <a:solidFill>
                  <a:srgbClr val="000000"/>
                </a:solidFill>
                <a:effectLst/>
                <a:latin typeface="-apple-system"/>
              </a:rPr>
              <a:t> This is how much a material resists the flow of electricity. Think of it like a narrow road that slows down traffic.</a:t>
            </a:r>
          </a:p>
          <a:p>
            <a:endParaRPr lang="en-US" dirty="0"/>
          </a:p>
        </p:txBody>
      </p:sp>
    </p:spTree>
    <p:extLst>
      <p:ext uri="{BB962C8B-B14F-4D97-AF65-F5344CB8AC3E}">
        <p14:creationId xmlns:p14="http://schemas.microsoft.com/office/powerpoint/2010/main" val="218510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5AB5-A64F-D36D-A11B-9567944021D0}"/>
              </a:ext>
            </a:extLst>
          </p:cNvPr>
          <p:cNvSpPr>
            <a:spLocks noGrp="1"/>
          </p:cNvSpPr>
          <p:nvPr>
            <p:ph type="title"/>
          </p:nvPr>
        </p:nvSpPr>
        <p:spPr/>
        <p:txBody>
          <a:bodyPr>
            <a:normAutofit fontScale="90000"/>
          </a:bodyPr>
          <a:lstStyle/>
          <a:p>
            <a:r>
              <a:rPr lang="en-US" b="0" i="0" dirty="0">
                <a:solidFill>
                  <a:srgbClr val="000000"/>
                </a:solidFill>
                <a:effectLst/>
                <a:latin typeface="-apple-system"/>
              </a:rPr>
              <a:t>Electrical Terms</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4DCDB28A-F463-0721-8AAA-F4893DA880B1}"/>
              </a:ext>
            </a:extLst>
          </p:cNvPr>
          <p:cNvSpPr>
            <a:spLocks noGrp="1"/>
          </p:cNvSpPr>
          <p:nvPr>
            <p:ph idx="1"/>
          </p:nvPr>
        </p:nvSpPr>
        <p:spPr>
          <a:xfrm>
            <a:off x="838200" y="1097280"/>
            <a:ext cx="10515600" cy="5079683"/>
          </a:xfrm>
        </p:spPr>
        <p:txBody>
          <a:bodyPr>
            <a:normAutofit lnSpcReduction="10000"/>
          </a:bodyPr>
          <a:lstStyle/>
          <a:p>
            <a:pPr algn="l">
              <a:buFont typeface="Arial" panose="020B0604020202020204" pitchFamily="34" charset="0"/>
              <a:buChar char="•"/>
            </a:pPr>
            <a:r>
              <a:rPr lang="en-US" b="1" i="0" dirty="0">
                <a:solidFill>
                  <a:srgbClr val="000000"/>
                </a:solidFill>
                <a:effectLst/>
                <a:latin typeface="-apple-system"/>
              </a:rPr>
              <a:t>Potential Difference (Voltage):</a:t>
            </a:r>
            <a:r>
              <a:rPr lang="en-US" b="0" i="0" dirty="0">
                <a:solidFill>
                  <a:srgbClr val="000000"/>
                </a:solidFill>
                <a:effectLst/>
                <a:latin typeface="-apple-system"/>
              </a:rPr>
              <a:t> It’s the voltage between two points in a circuit. It’s like the difference in height between two water tanks that determines how fast water will flow from one to the other.</a:t>
            </a:r>
          </a:p>
          <a:p>
            <a:pPr algn="l">
              <a:buFont typeface="Arial" panose="020B0604020202020204" pitchFamily="34" charset="0"/>
              <a:buChar char="•"/>
            </a:pPr>
            <a:r>
              <a:rPr lang="en-US" b="1" i="0" dirty="0">
                <a:solidFill>
                  <a:srgbClr val="000000"/>
                </a:solidFill>
                <a:effectLst/>
                <a:latin typeface="-apple-system"/>
              </a:rPr>
              <a:t>Rectifier:</a:t>
            </a:r>
            <a:r>
              <a:rPr lang="en-US" b="0" i="0" dirty="0">
                <a:solidFill>
                  <a:srgbClr val="000000"/>
                </a:solidFill>
                <a:effectLst/>
                <a:latin typeface="-apple-system"/>
              </a:rPr>
              <a:t> A rectifier turns alternating current (AC) into direct current (DC). It’s like changing the flow of a river from back-and-forth to one-way.</a:t>
            </a:r>
          </a:p>
          <a:p>
            <a:pPr algn="l">
              <a:buFont typeface="Arial" panose="020B0604020202020204" pitchFamily="34" charset="0"/>
              <a:buChar char="•"/>
            </a:pPr>
            <a:r>
              <a:rPr lang="en-US" b="1" i="0" dirty="0">
                <a:solidFill>
                  <a:srgbClr val="000000"/>
                </a:solidFill>
                <a:effectLst/>
                <a:latin typeface="-apple-system"/>
              </a:rPr>
              <a:t>Rheostat:</a:t>
            </a:r>
            <a:r>
              <a:rPr lang="en-US" b="0" i="0" dirty="0">
                <a:solidFill>
                  <a:srgbClr val="000000"/>
                </a:solidFill>
                <a:effectLst/>
                <a:latin typeface="-apple-system"/>
              </a:rPr>
              <a:t> A rheostat is a variable resistor, like a dimmer switch for lights. It controls the flow of electricity, making it stronger or weaker.</a:t>
            </a:r>
          </a:p>
          <a:p>
            <a:pPr algn="l">
              <a:buFont typeface="Arial" panose="020B0604020202020204" pitchFamily="34" charset="0"/>
              <a:buChar char="•"/>
            </a:pPr>
            <a:r>
              <a:rPr lang="en-US" b="1" i="0" dirty="0">
                <a:solidFill>
                  <a:srgbClr val="000000"/>
                </a:solidFill>
                <a:effectLst/>
                <a:latin typeface="-apple-system"/>
              </a:rPr>
              <a:t>Conductor:</a:t>
            </a:r>
            <a:r>
              <a:rPr lang="en-US" b="0" i="0" dirty="0">
                <a:solidFill>
                  <a:srgbClr val="000000"/>
                </a:solidFill>
                <a:effectLst/>
                <a:latin typeface="-apple-system"/>
              </a:rPr>
              <a:t> This is a material that allows electricity to flow easily, like a metal wire.</a:t>
            </a:r>
          </a:p>
          <a:p>
            <a:endParaRPr lang="en-US" dirty="0"/>
          </a:p>
        </p:txBody>
      </p:sp>
    </p:spTree>
    <p:extLst>
      <p:ext uri="{BB962C8B-B14F-4D97-AF65-F5344CB8AC3E}">
        <p14:creationId xmlns:p14="http://schemas.microsoft.com/office/powerpoint/2010/main" val="2690390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5AB5-A64F-D36D-A11B-9567944021D0}"/>
              </a:ext>
            </a:extLst>
          </p:cNvPr>
          <p:cNvSpPr>
            <a:spLocks noGrp="1"/>
          </p:cNvSpPr>
          <p:nvPr>
            <p:ph type="title"/>
          </p:nvPr>
        </p:nvSpPr>
        <p:spPr/>
        <p:txBody>
          <a:bodyPr>
            <a:normAutofit fontScale="90000"/>
          </a:bodyPr>
          <a:lstStyle/>
          <a:p>
            <a:r>
              <a:rPr lang="en-US" b="0" i="0" dirty="0">
                <a:solidFill>
                  <a:srgbClr val="000000"/>
                </a:solidFill>
                <a:effectLst/>
                <a:latin typeface="-apple-system"/>
              </a:rPr>
              <a:t>Electrical Terms</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4DCDB28A-F463-0721-8AAA-F4893DA880B1}"/>
              </a:ext>
            </a:extLst>
          </p:cNvPr>
          <p:cNvSpPr>
            <a:spLocks noGrp="1"/>
          </p:cNvSpPr>
          <p:nvPr>
            <p:ph idx="1"/>
          </p:nvPr>
        </p:nvSpPr>
        <p:spPr>
          <a:xfrm>
            <a:off x="838200" y="1097280"/>
            <a:ext cx="10515600" cy="5079683"/>
          </a:xfrm>
        </p:spPr>
        <p:txBody>
          <a:bodyPr>
            <a:normAutofit lnSpcReduction="10000"/>
          </a:bodyPr>
          <a:lstStyle/>
          <a:p>
            <a:pPr algn="l">
              <a:buFont typeface="Arial" panose="020B0604020202020204" pitchFamily="34" charset="0"/>
              <a:buChar char="•"/>
            </a:pPr>
            <a:r>
              <a:rPr lang="en-US" b="1" i="0" dirty="0">
                <a:solidFill>
                  <a:srgbClr val="000000"/>
                </a:solidFill>
                <a:effectLst/>
                <a:latin typeface="-apple-system"/>
              </a:rPr>
              <a:t>Ground:</a:t>
            </a:r>
            <a:r>
              <a:rPr lang="en-US" b="0" i="0" dirty="0">
                <a:solidFill>
                  <a:srgbClr val="000000"/>
                </a:solidFill>
                <a:effectLst/>
                <a:latin typeface="-apple-system"/>
              </a:rPr>
              <a:t> Ground is like a safety net for electricity. It provides a safe path for extra electricity to go if there’s a problem.</a:t>
            </a:r>
          </a:p>
          <a:p>
            <a:pPr algn="l">
              <a:buFont typeface="Arial" panose="020B0604020202020204" pitchFamily="34" charset="0"/>
              <a:buChar char="•"/>
            </a:pPr>
            <a:r>
              <a:rPr lang="en-US" b="1" i="0" dirty="0">
                <a:solidFill>
                  <a:srgbClr val="000000"/>
                </a:solidFill>
                <a:effectLst/>
                <a:latin typeface="-apple-system"/>
              </a:rPr>
              <a:t>GFCI (Ground Fault Circuit Interrupter):</a:t>
            </a:r>
            <a:r>
              <a:rPr lang="en-US" b="0" i="0" dirty="0">
                <a:solidFill>
                  <a:srgbClr val="000000"/>
                </a:solidFill>
                <a:effectLst/>
                <a:latin typeface="-apple-system"/>
              </a:rPr>
              <a:t> It’s like a safety guard for your outlets. It shuts off the power if it senses an electrical problem, like a short circuit.</a:t>
            </a:r>
          </a:p>
          <a:p>
            <a:pPr algn="l">
              <a:buFont typeface="Arial" panose="020B0604020202020204" pitchFamily="34" charset="0"/>
              <a:buChar char="•"/>
            </a:pPr>
            <a:r>
              <a:rPr lang="en-US" b="1" i="0" dirty="0">
                <a:solidFill>
                  <a:srgbClr val="000000"/>
                </a:solidFill>
                <a:effectLst/>
                <a:latin typeface="-apple-system"/>
              </a:rPr>
              <a:t>Circuit:</a:t>
            </a:r>
            <a:r>
              <a:rPr lang="en-US" b="0" i="0" dirty="0">
                <a:solidFill>
                  <a:srgbClr val="000000"/>
                </a:solidFill>
                <a:effectLst/>
                <a:latin typeface="-apple-system"/>
              </a:rPr>
              <a:t> A circuit is like a pathway for electricity to travel. It usually includes wires, devices, and a power source.</a:t>
            </a:r>
          </a:p>
          <a:p>
            <a:pPr algn="l">
              <a:buFont typeface="Arial" panose="020B0604020202020204" pitchFamily="34" charset="0"/>
              <a:buChar char="•"/>
            </a:pPr>
            <a:r>
              <a:rPr lang="en-US" b="1" i="0" dirty="0">
                <a:solidFill>
                  <a:srgbClr val="000000"/>
                </a:solidFill>
                <a:effectLst/>
                <a:latin typeface="-apple-system"/>
              </a:rPr>
              <a:t>Short Circuit:</a:t>
            </a:r>
            <a:r>
              <a:rPr lang="en-US" b="0" i="0" dirty="0">
                <a:solidFill>
                  <a:srgbClr val="000000"/>
                </a:solidFill>
                <a:effectLst/>
                <a:latin typeface="-apple-system"/>
              </a:rPr>
              <a:t> A short circuit happens when electricity takes a shortcut in a circuit, often causing sparks or fires. It’s like water spilling over the edge of a bucket instead of flowing through a hose.</a:t>
            </a:r>
          </a:p>
          <a:p>
            <a:endParaRPr lang="en-US" dirty="0"/>
          </a:p>
        </p:txBody>
      </p:sp>
    </p:spTree>
    <p:extLst>
      <p:ext uri="{BB962C8B-B14F-4D97-AF65-F5344CB8AC3E}">
        <p14:creationId xmlns:p14="http://schemas.microsoft.com/office/powerpoint/2010/main" val="773949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3FDEFD19-9CA4-2103-2907-6A1D55A0095F}"/>
              </a:ext>
            </a:extLst>
          </p:cNvPr>
          <p:cNvSpPr>
            <a:spLocks noGrp="1"/>
          </p:cNvSpPr>
          <p:nvPr>
            <p:ph type="title"/>
          </p:nvPr>
        </p:nvSpPr>
        <p:spPr>
          <a:xfrm>
            <a:off x="974638" y="559813"/>
            <a:ext cx="4614352" cy="1664573"/>
          </a:xfrm>
        </p:spPr>
        <p:txBody>
          <a:bodyPr>
            <a:normAutofit/>
          </a:bodyPr>
          <a:lstStyle/>
          <a:p>
            <a:r>
              <a:rPr lang="en-US" dirty="0"/>
              <a:t>Requirement: 11</a:t>
            </a:r>
          </a:p>
        </p:txBody>
      </p:sp>
      <p:sp>
        <p:nvSpPr>
          <p:cNvPr id="3" name="Content Placeholder 2">
            <a:extLst>
              <a:ext uri="{FF2B5EF4-FFF2-40B4-BE49-F238E27FC236}">
                <a16:creationId xmlns:a16="http://schemas.microsoft.com/office/drawing/2014/main" id="{B8CEFC91-C8A6-F515-D034-960427B0911C}"/>
              </a:ext>
            </a:extLst>
          </p:cNvPr>
          <p:cNvSpPr>
            <a:spLocks noGrp="1"/>
          </p:cNvSpPr>
          <p:nvPr>
            <p:ph idx="1"/>
          </p:nvPr>
        </p:nvSpPr>
        <p:spPr>
          <a:xfrm>
            <a:off x="1185756" y="1856096"/>
            <a:ext cx="4390524" cy="4256991"/>
          </a:xfrm>
        </p:spPr>
        <p:txBody>
          <a:bodyPr>
            <a:normAutofit/>
          </a:bodyPr>
          <a:lstStyle/>
          <a:p>
            <a:pPr marL="0" indent="0">
              <a:lnSpc>
                <a:spcPct val="100000"/>
              </a:lnSpc>
              <a:buNone/>
            </a:pPr>
            <a:r>
              <a:rPr lang="en-US" sz="1800" b="1" i="0" dirty="0">
                <a:effectLst/>
                <a:latin typeface="Roboto" panose="02000000000000000000" pitchFamily="2" charset="0"/>
              </a:rPr>
              <a:t>Do any TWO of the following:</a:t>
            </a:r>
          </a:p>
          <a:p>
            <a:pPr>
              <a:lnSpc>
                <a:spcPct val="100000"/>
              </a:lnSpc>
              <a:buFont typeface="Arial" panose="020B0604020202020204" pitchFamily="34" charset="0"/>
              <a:buChar char="•"/>
            </a:pPr>
            <a:r>
              <a:rPr lang="en-US" sz="1800" b="0" i="0" dirty="0">
                <a:effectLst/>
                <a:latin typeface="Roboto" panose="02000000000000000000" pitchFamily="2" charset="0"/>
              </a:rPr>
              <a:t>(a) Connect a buzzer, bell, or light with a battery. Have a key or switch in the line.</a:t>
            </a:r>
          </a:p>
          <a:p>
            <a:pPr>
              <a:lnSpc>
                <a:spcPct val="100000"/>
              </a:lnSpc>
              <a:buFont typeface="Arial" panose="020B0604020202020204" pitchFamily="34" charset="0"/>
              <a:buChar char="•"/>
            </a:pPr>
            <a:r>
              <a:rPr lang="en-US" sz="1800" b="0" i="0" dirty="0">
                <a:effectLst/>
                <a:latin typeface="Roboto" panose="02000000000000000000" pitchFamily="2" charset="0"/>
              </a:rPr>
              <a:t>(b) Make and run a simple electric motor (not from a kit).</a:t>
            </a:r>
          </a:p>
          <a:p>
            <a:pPr>
              <a:lnSpc>
                <a:spcPct val="100000"/>
              </a:lnSpc>
              <a:buFont typeface="Arial" panose="020B0604020202020204" pitchFamily="34" charset="0"/>
              <a:buChar char="•"/>
            </a:pPr>
            <a:r>
              <a:rPr lang="en-US" sz="1800" b="0" i="0" dirty="0">
                <a:effectLst/>
                <a:latin typeface="Roboto" panose="02000000000000000000" pitchFamily="2" charset="0"/>
              </a:rPr>
              <a:t>(c) Build a simple rheostat. Show that it works.</a:t>
            </a:r>
          </a:p>
          <a:p>
            <a:pPr>
              <a:lnSpc>
                <a:spcPct val="100000"/>
              </a:lnSpc>
              <a:buFont typeface="Arial" panose="020B0604020202020204" pitchFamily="34" charset="0"/>
              <a:buChar char="•"/>
            </a:pPr>
            <a:r>
              <a:rPr lang="en-US" sz="1800" b="0" i="0" dirty="0">
                <a:effectLst/>
                <a:latin typeface="Roboto" panose="02000000000000000000" pitchFamily="2" charset="0"/>
              </a:rPr>
              <a:t>(d) Build a single-pole, double-throw switch. Show that it works.</a:t>
            </a:r>
          </a:p>
          <a:p>
            <a:pPr>
              <a:lnSpc>
                <a:spcPct val="100000"/>
              </a:lnSpc>
              <a:buFont typeface="Arial" panose="020B0604020202020204" pitchFamily="34" charset="0"/>
              <a:buChar char="•"/>
            </a:pPr>
            <a:r>
              <a:rPr lang="en-US" sz="1800" b="0" i="0" dirty="0">
                <a:effectLst/>
                <a:latin typeface="Roboto" panose="02000000000000000000" pitchFamily="2" charset="0"/>
              </a:rPr>
              <a:t>(e) Hook a model electric train layout to a house circuit. Tell how it works.</a:t>
            </a:r>
          </a:p>
          <a:p>
            <a:pPr>
              <a:lnSpc>
                <a:spcPct val="100000"/>
              </a:lnSpc>
            </a:pPr>
            <a:endParaRPr lang="en-US" sz="1700" dirty="0"/>
          </a:p>
        </p:txBody>
      </p:sp>
      <p:pic>
        <p:nvPicPr>
          <p:cNvPr id="5" name="Picture 4" descr="A hand lever">
            <a:extLst>
              <a:ext uri="{FF2B5EF4-FFF2-40B4-BE49-F238E27FC236}">
                <a16:creationId xmlns:a16="http://schemas.microsoft.com/office/drawing/2014/main" id="{872E3C22-1FBD-0DD2-DEF7-2156B35EFC58}"/>
              </a:ext>
            </a:extLst>
          </p:cNvPr>
          <p:cNvPicPr>
            <a:picLocks noChangeAspect="1"/>
          </p:cNvPicPr>
          <p:nvPr/>
        </p:nvPicPr>
        <p:blipFill rotWithShape="1">
          <a:blip r:embed="rId2"/>
          <a:srcRect l="10933" r="28542" b="2"/>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39814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A6C3-4C7B-3CB0-85BF-50F2F9B4FFB7}"/>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33EC625B-F001-0002-0EF3-5BFF65200F6A}"/>
              </a:ext>
            </a:extLst>
          </p:cNvPr>
          <p:cNvSpPr>
            <a:spLocks noGrp="1"/>
          </p:cNvSpPr>
          <p:nvPr>
            <p:ph idx="1"/>
          </p:nvPr>
        </p:nvSpPr>
        <p:spPr/>
        <p:txBody>
          <a:bodyPr/>
          <a:lstStyle/>
          <a:p>
            <a:pPr marL="0" indent="0">
              <a:buNone/>
            </a:pPr>
            <a:r>
              <a:rPr lang="en-US" dirty="0"/>
              <a:t>11b: Making and Running a Simple Electric Motor</a:t>
            </a:r>
          </a:p>
          <a:p>
            <a:endParaRPr lang="en-US" dirty="0"/>
          </a:p>
          <a:p>
            <a:pPr marL="0" indent="0">
              <a:buNone/>
            </a:pPr>
            <a:r>
              <a:rPr lang="en-US" dirty="0"/>
              <a:t>11d: Building a Single-Pole, Double-Throw Switch</a:t>
            </a:r>
          </a:p>
        </p:txBody>
      </p:sp>
    </p:spTree>
    <p:extLst>
      <p:ext uri="{BB962C8B-B14F-4D97-AF65-F5344CB8AC3E}">
        <p14:creationId xmlns:p14="http://schemas.microsoft.com/office/powerpoint/2010/main" val="2654025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ribbon rosette">
            <a:extLst>
              <a:ext uri="{FF2B5EF4-FFF2-40B4-BE49-F238E27FC236}">
                <a16:creationId xmlns:a16="http://schemas.microsoft.com/office/drawing/2014/main" id="{0A8A12C8-473E-C54B-DB01-42047300A8F7}"/>
              </a:ext>
            </a:extLst>
          </p:cNvPr>
          <p:cNvPicPr>
            <a:picLocks noChangeAspect="1"/>
          </p:cNvPicPr>
          <p:nvPr/>
        </p:nvPicPr>
        <p:blipFill rotWithShape="1">
          <a:blip r:embed="rId2">
            <a:alphaModFix amt="70000"/>
          </a:blip>
          <a:srcRect t="5306" r="-1" b="10734"/>
          <a:stretch/>
        </p:blipFill>
        <p:spPr>
          <a:xfrm>
            <a:off x="20" y="10"/>
            <a:ext cx="12188932" cy="6856614"/>
          </a:xfrm>
          <a:prstGeom prst="rect">
            <a:avLst/>
          </a:prstGeom>
        </p:spPr>
      </p:pic>
      <p:grpSp>
        <p:nvGrpSpPr>
          <p:cNvPr id="41"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4"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55" name="Freeform: Shape 54">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57"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68" name="Freeform: Shape 67">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58" name="Freeform: Shape 57">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C700A84D-E7CD-98FB-0B44-A84DADA4378A}"/>
              </a:ext>
            </a:extLst>
          </p:cNvPr>
          <p:cNvSpPr>
            <a:spLocks noGrp="1"/>
          </p:cNvSpPr>
          <p:nvPr>
            <p:ph type="title"/>
          </p:nvPr>
        </p:nvSpPr>
        <p:spPr>
          <a:xfrm>
            <a:off x="994404" y="731041"/>
            <a:ext cx="10191942" cy="3173034"/>
          </a:xfrm>
        </p:spPr>
        <p:txBody>
          <a:bodyPr vert="horz" lIns="91440" tIns="45720" rIns="91440" bIns="45720" rtlCol="0" anchor="b">
            <a:normAutofit/>
          </a:bodyPr>
          <a:lstStyle/>
          <a:p>
            <a:pPr algn="ctr"/>
            <a:r>
              <a:rPr lang="en-US" sz="6600" kern="1200">
                <a:solidFill>
                  <a:srgbClr val="FFFFFF"/>
                </a:solidFill>
                <a:latin typeface="+mj-lt"/>
                <a:ea typeface="+mj-ea"/>
                <a:cs typeface="+mj-cs"/>
              </a:rPr>
              <a:t>We’re Done!</a:t>
            </a:r>
          </a:p>
        </p:txBody>
      </p:sp>
      <p:sp>
        <p:nvSpPr>
          <p:cNvPr id="3" name="Content Placeholder 2">
            <a:extLst>
              <a:ext uri="{FF2B5EF4-FFF2-40B4-BE49-F238E27FC236}">
                <a16:creationId xmlns:a16="http://schemas.microsoft.com/office/drawing/2014/main" id="{B9EBB5E9-4F49-EEE1-C10D-BF33416C0206}"/>
              </a:ext>
            </a:extLst>
          </p:cNvPr>
          <p:cNvSpPr>
            <a:spLocks noGrp="1"/>
          </p:cNvSpPr>
          <p:nvPr>
            <p:ph idx="1"/>
          </p:nvPr>
        </p:nvSpPr>
        <p:spPr>
          <a:xfrm>
            <a:off x="1524000" y="4069354"/>
            <a:ext cx="9144000" cy="1265285"/>
          </a:xfrm>
        </p:spPr>
        <p:txBody>
          <a:bodyPr vert="horz" lIns="91440" tIns="45720" rIns="91440" bIns="45720" rtlCol="0">
            <a:normAutofit/>
          </a:bodyPr>
          <a:lstStyle/>
          <a:p>
            <a:pPr marL="0" indent="0" algn="ctr">
              <a:buNone/>
            </a:pPr>
            <a:r>
              <a:rPr lang="en-US" sz="2200" kern="1200">
                <a:solidFill>
                  <a:srgbClr val="FFFFFF"/>
                </a:solidFill>
                <a:latin typeface="+mn-lt"/>
                <a:ea typeface="+mn-ea"/>
                <a:cs typeface="+mn-cs"/>
              </a:rPr>
              <a:t>Thank you and congratulations on your new merit badge!</a:t>
            </a:r>
          </a:p>
        </p:txBody>
      </p:sp>
      <p:grpSp>
        <p:nvGrpSpPr>
          <p:cNvPr id="74"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75" name="Straight Connector 74">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57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7F72-CB0A-914F-9467-C65F41FBFFCD}"/>
              </a:ext>
            </a:extLst>
          </p:cNvPr>
          <p:cNvSpPr>
            <a:spLocks noGrp="1"/>
          </p:cNvSpPr>
          <p:nvPr>
            <p:ph type="title"/>
          </p:nvPr>
        </p:nvSpPr>
        <p:spPr>
          <a:xfrm>
            <a:off x="838200" y="209006"/>
            <a:ext cx="10515600" cy="1325563"/>
          </a:xfrm>
        </p:spPr>
        <p:txBody>
          <a:bodyPr>
            <a:normAutofit fontScale="90000"/>
          </a:bodyPr>
          <a:lstStyle/>
          <a:p>
            <a:r>
              <a:rPr lang="en-US" b="0" i="0" dirty="0">
                <a:solidFill>
                  <a:srgbClr val="000000"/>
                </a:solidFill>
                <a:effectLst/>
                <a:latin typeface="-apple-system"/>
              </a:rPr>
              <a:t>Electrical Shock</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CC5B1D3F-78F5-D6E8-F9E3-C72C94CCC311}"/>
              </a:ext>
            </a:extLst>
          </p:cNvPr>
          <p:cNvSpPr>
            <a:spLocks noGrp="1"/>
          </p:cNvSpPr>
          <p:nvPr>
            <p:ph idx="1"/>
          </p:nvPr>
        </p:nvSpPr>
        <p:spPr>
          <a:xfrm>
            <a:off x="838200" y="849086"/>
            <a:ext cx="10515600" cy="5799908"/>
          </a:xfrm>
        </p:spPr>
        <p:txBody>
          <a:bodyPr>
            <a:noAutofit/>
          </a:bodyPr>
          <a:lstStyle/>
          <a:p>
            <a:pPr marL="0" indent="0" algn="l">
              <a:buNone/>
            </a:pPr>
            <a:r>
              <a:rPr lang="en-US" sz="1550" b="1" i="0" dirty="0">
                <a:solidFill>
                  <a:srgbClr val="000000"/>
                </a:solidFill>
                <a:effectLst/>
                <a:latin typeface="-apple-system"/>
              </a:rPr>
              <a:t>Providing first aid to an unconscious person from electrical shock requires caution and immediate action. Here’s a straightforward guide:</a:t>
            </a:r>
          </a:p>
          <a:p>
            <a:pPr algn="l">
              <a:buFont typeface="Arial" panose="020B0604020202020204" pitchFamily="34" charset="0"/>
              <a:buChar char="•"/>
            </a:pPr>
            <a:r>
              <a:rPr lang="en-US" sz="1550" b="1" i="0" dirty="0">
                <a:solidFill>
                  <a:srgbClr val="000000"/>
                </a:solidFill>
                <a:effectLst/>
                <a:latin typeface="-apple-system"/>
              </a:rPr>
              <a:t>Ensure Safety</a:t>
            </a:r>
            <a:r>
              <a:rPr lang="en-US" sz="1550" b="0" i="0" dirty="0">
                <a:solidFill>
                  <a:srgbClr val="000000"/>
                </a:solidFill>
                <a:effectLst/>
                <a:latin typeface="-apple-system"/>
              </a:rPr>
              <a:t>: Before approaching the person, make sure the electrical source is turned off or the person is no longer in contact with it. Your safety is a priority.</a:t>
            </a:r>
          </a:p>
          <a:p>
            <a:pPr algn="l">
              <a:buFont typeface="Arial" panose="020B0604020202020204" pitchFamily="34" charset="0"/>
              <a:buChar char="•"/>
            </a:pPr>
            <a:r>
              <a:rPr lang="en-US" sz="1550" b="1" i="0" dirty="0">
                <a:solidFill>
                  <a:srgbClr val="000000"/>
                </a:solidFill>
                <a:effectLst/>
                <a:latin typeface="-apple-system"/>
              </a:rPr>
              <a:t>Call for Help</a:t>
            </a:r>
            <a:r>
              <a:rPr lang="en-US" sz="1550" b="0" i="0" dirty="0">
                <a:solidFill>
                  <a:srgbClr val="000000"/>
                </a:solidFill>
                <a:effectLst/>
                <a:latin typeface="-apple-system"/>
              </a:rPr>
              <a:t>: Dial 911 or your local emergency number immediately to summon professional medical assistance. Report that you’re dealing with an unconscious person from electrical shock.</a:t>
            </a:r>
          </a:p>
          <a:p>
            <a:pPr algn="l">
              <a:buFont typeface="Arial" panose="020B0604020202020204" pitchFamily="34" charset="0"/>
              <a:buChar char="•"/>
            </a:pPr>
            <a:r>
              <a:rPr lang="en-US" sz="1550" b="1" i="0" dirty="0">
                <a:solidFill>
                  <a:srgbClr val="000000"/>
                </a:solidFill>
                <a:effectLst/>
                <a:latin typeface="-apple-system"/>
              </a:rPr>
              <a:t>Check for Breathing and Pulse</a:t>
            </a:r>
            <a:r>
              <a:rPr lang="en-US" sz="1550" b="0" i="0" dirty="0">
                <a:solidFill>
                  <a:srgbClr val="000000"/>
                </a:solidFill>
                <a:effectLst/>
                <a:latin typeface="-apple-system"/>
              </a:rPr>
              <a:t>: Approach the person cautiously, avoiding any contact with the electrical source. Check if they are breathing and have a pulse. If they aren’t breathing or have no pulse, you may need to perform CPR. If you’re trained in CPR, begin chest compressions and rescue breaths. If not, follow the dispatcher’s instructions until help arrives.</a:t>
            </a:r>
          </a:p>
          <a:p>
            <a:pPr algn="l">
              <a:buFont typeface="Arial" panose="020B0604020202020204" pitchFamily="34" charset="0"/>
              <a:buChar char="•"/>
            </a:pPr>
            <a:r>
              <a:rPr lang="en-US" sz="1550" b="1" i="0" dirty="0">
                <a:solidFill>
                  <a:srgbClr val="000000"/>
                </a:solidFill>
                <a:effectLst/>
                <a:latin typeface="-apple-system"/>
              </a:rPr>
              <a:t>Keep Them Still</a:t>
            </a:r>
            <a:r>
              <a:rPr lang="en-US" sz="1550" b="0" i="0" dirty="0">
                <a:solidFill>
                  <a:srgbClr val="000000"/>
                </a:solidFill>
                <a:effectLst/>
                <a:latin typeface="-apple-system"/>
              </a:rPr>
              <a:t>: If the person has a pulse and is breathing, keep them still and in a comfortable position. Do not move them unless it’s necessary for their safety.</a:t>
            </a:r>
          </a:p>
          <a:p>
            <a:pPr algn="l">
              <a:buFont typeface="Arial" panose="020B0604020202020204" pitchFamily="34" charset="0"/>
              <a:buChar char="•"/>
            </a:pPr>
            <a:r>
              <a:rPr lang="en-US" sz="1550" b="1" i="0" dirty="0">
                <a:solidFill>
                  <a:srgbClr val="000000"/>
                </a:solidFill>
                <a:effectLst/>
                <a:latin typeface="-apple-system"/>
              </a:rPr>
              <a:t>Monitor Vital Signs</a:t>
            </a:r>
            <a:r>
              <a:rPr lang="en-US" sz="1550" b="0" i="0" dirty="0">
                <a:solidFill>
                  <a:srgbClr val="000000"/>
                </a:solidFill>
                <a:effectLst/>
                <a:latin typeface="-apple-system"/>
              </a:rPr>
              <a:t>: Keep an eye on the person’s breathing and pulse while waiting for professional help. Be prepared to perform CPR if their condition worsens.</a:t>
            </a:r>
          </a:p>
          <a:p>
            <a:pPr algn="l">
              <a:buFont typeface="Arial" panose="020B0604020202020204" pitchFamily="34" charset="0"/>
              <a:buChar char="•"/>
            </a:pPr>
            <a:r>
              <a:rPr lang="en-US" sz="1550" b="1" i="0" dirty="0">
                <a:solidFill>
                  <a:srgbClr val="000000"/>
                </a:solidFill>
                <a:effectLst/>
                <a:latin typeface="-apple-system"/>
              </a:rPr>
              <a:t>Do Not Offer Food or Water</a:t>
            </a:r>
            <a:r>
              <a:rPr lang="en-US" sz="1550" b="0" i="0" dirty="0">
                <a:solidFill>
                  <a:srgbClr val="000000"/>
                </a:solidFill>
                <a:effectLst/>
                <a:latin typeface="-apple-system"/>
              </a:rPr>
              <a:t>: Avoid giving the person food or water, as they may have internal injuries.</a:t>
            </a:r>
          </a:p>
          <a:p>
            <a:pPr algn="l">
              <a:buFont typeface="Arial" panose="020B0604020202020204" pitchFamily="34" charset="0"/>
              <a:buChar char="•"/>
            </a:pPr>
            <a:r>
              <a:rPr lang="en-US" sz="1550" b="1" i="0" dirty="0">
                <a:solidFill>
                  <a:srgbClr val="000000"/>
                </a:solidFill>
                <a:effectLst/>
                <a:latin typeface="-apple-system"/>
              </a:rPr>
              <a:t>Offer Comfort</a:t>
            </a:r>
            <a:r>
              <a:rPr lang="en-US" sz="1550" b="0" i="0" dirty="0">
                <a:solidFill>
                  <a:srgbClr val="000000"/>
                </a:solidFill>
                <a:effectLst/>
                <a:latin typeface="-apple-system"/>
              </a:rPr>
              <a:t>: Talk to the person calmly to reassure them that help is on the way. Stay with them until medical professionals arrive.</a:t>
            </a:r>
          </a:p>
          <a:p>
            <a:pPr marL="0" indent="0" algn="l">
              <a:buNone/>
            </a:pPr>
            <a:r>
              <a:rPr lang="en-US" sz="1550" b="1" i="0" dirty="0">
                <a:solidFill>
                  <a:srgbClr val="000000"/>
                </a:solidFill>
                <a:effectLst/>
                <a:latin typeface="-apple-system"/>
              </a:rPr>
              <a:t>Remember, electrical shock can cause hidden injuries, so it’s crucial to seek immediate medical attention even if the person appears stable. Your primary role is to ensure their safety, provide basic care, and wait for professional help to take over.</a:t>
            </a:r>
          </a:p>
        </p:txBody>
      </p:sp>
    </p:spTree>
    <p:extLst>
      <p:ext uri="{BB962C8B-B14F-4D97-AF65-F5344CB8AC3E}">
        <p14:creationId xmlns:p14="http://schemas.microsoft.com/office/powerpoint/2010/main" val="417091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305AAFB-D180-66D9-9D5E-5CD96A7C56E7}"/>
              </a:ext>
            </a:extLst>
          </p:cNvPr>
          <p:cNvSpPr>
            <a:spLocks noGrp="1"/>
          </p:cNvSpPr>
          <p:nvPr>
            <p:ph type="title"/>
          </p:nvPr>
        </p:nvSpPr>
        <p:spPr>
          <a:xfrm>
            <a:off x="380680" y="59484"/>
            <a:ext cx="4390807" cy="968592"/>
          </a:xfrm>
        </p:spPr>
        <p:txBody>
          <a:bodyPr>
            <a:normAutofit/>
          </a:bodyPr>
          <a:lstStyle/>
          <a:p>
            <a:r>
              <a:rPr lang="en-US" b="0" i="0" dirty="0">
                <a:effectLst/>
                <a:latin typeface="-apple-system"/>
              </a:rPr>
              <a:t>Electrical Burns</a:t>
            </a:r>
          </a:p>
        </p:txBody>
      </p:sp>
      <p:sp>
        <p:nvSpPr>
          <p:cNvPr id="3" name="Content Placeholder 2">
            <a:extLst>
              <a:ext uri="{FF2B5EF4-FFF2-40B4-BE49-F238E27FC236}">
                <a16:creationId xmlns:a16="http://schemas.microsoft.com/office/drawing/2014/main" id="{EE07778F-CD78-0653-FB89-30884D6FA667}"/>
              </a:ext>
            </a:extLst>
          </p:cNvPr>
          <p:cNvSpPr>
            <a:spLocks noGrp="1"/>
          </p:cNvSpPr>
          <p:nvPr>
            <p:ph idx="1"/>
          </p:nvPr>
        </p:nvSpPr>
        <p:spPr>
          <a:xfrm>
            <a:off x="177421" y="881264"/>
            <a:ext cx="7799932" cy="5796363"/>
          </a:xfrm>
        </p:spPr>
        <p:txBody>
          <a:bodyPr>
            <a:normAutofit/>
          </a:bodyPr>
          <a:lstStyle/>
          <a:p>
            <a:pPr>
              <a:lnSpc>
                <a:spcPct val="100000"/>
              </a:lnSpc>
              <a:buFont typeface="Arial" panose="020B0604020202020204" pitchFamily="34" charset="0"/>
              <a:buChar char="•"/>
            </a:pPr>
            <a:r>
              <a:rPr lang="en-US" sz="1400" b="1" i="0" dirty="0">
                <a:effectLst/>
                <a:latin typeface="-apple-system"/>
              </a:rPr>
              <a:t>Ensure Safety</a:t>
            </a:r>
            <a:r>
              <a:rPr lang="en-US" sz="1400" b="0" i="0" dirty="0">
                <a:effectLst/>
                <a:latin typeface="-apple-system"/>
              </a:rPr>
              <a:t>: Before helping the person, make sure the electrical source is turned off or the person is no longer in contact with it. Your safety is important.</a:t>
            </a:r>
          </a:p>
          <a:p>
            <a:pPr>
              <a:lnSpc>
                <a:spcPct val="100000"/>
              </a:lnSpc>
              <a:buFont typeface="Arial" panose="020B0604020202020204" pitchFamily="34" charset="0"/>
              <a:buChar char="•"/>
            </a:pPr>
            <a:r>
              <a:rPr lang="en-US" sz="1400" b="1" i="0" dirty="0">
                <a:effectLst/>
                <a:latin typeface="-apple-system"/>
              </a:rPr>
              <a:t>Call for Help</a:t>
            </a:r>
            <a:r>
              <a:rPr lang="en-US" sz="1400" b="0" i="0" dirty="0">
                <a:effectLst/>
                <a:latin typeface="-apple-system"/>
              </a:rPr>
              <a:t>: Dial 911 or your local emergency number to get professional medical assistance. Electrical burns can be serious, and it’s crucial to have them evaluated by a healthcare provider.</a:t>
            </a:r>
          </a:p>
          <a:p>
            <a:pPr>
              <a:lnSpc>
                <a:spcPct val="100000"/>
              </a:lnSpc>
              <a:buFont typeface="Arial" panose="020B0604020202020204" pitchFamily="34" charset="0"/>
              <a:buChar char="•"/>
            </a:pPr>
            <a:r>
              <a:rPr lang="en-US" sz="1400" b="1" i="0" dirty="0">
                <a:effectLst/>
                <a:latin typeface="-apple-system"/>
              </a:rPr>
              <a:t>Assess the Burn</a:t>
            </a:r>
            <a:r>
              <a:rPr lang="en-US" sz="1400" b="0" i="0" dirty="0">
                <a:effectLst/>
                <a:latin typeface="-apple-system"/>
              </a:rPr>
              <a:t>: Examine the burn and determine its severity. Electrical burns can vary from mild to severe. If the burn is severe (deep, covers a large area, or involves the head, hands, feet, genitals, or major joints), do not attempt to treat it beyond keeping it clean and covered.</a:t>
            </a:r>
          </a:p>
          <a:p>
            <a:pPr>
              <a:lnSpc>
                <a:spcPct val="100000"/>
              </a:lnSpc>
              <a:buFont typeface="Arial" panose="020B0604020202020204" pitchFamily="34" charset="0"/>
              <a:buChar char="•"/>
            </a:pPr>
            <a:r>
              <a:rPr lang="en-US" sz="1400" b="1" i="0" dirty="0">
                <a:effectLst/>
                <a:latin typeface="-apple-system"/>
              </a:rPr>
              <a:t>Cool the Burn</a:t>
            </a:r>
            <a:r>
              <a:rPr lang="en-US" sz="1400" b="0" i="0" dirty="0">
                <a:effectLst/>
                <a:latin typeface="-apple-system"/>
              </a:rPr>
              <a:t>: If the burn is minor and the person is not allergic to cold, gently cool the burn with cool (not cold) running water for about 10-20 minutes. Avoid using ice or very cold water as it can damage the tissue further.</a:t>
            </a:r>
          </a:p>
          <a:p>
            <a:pPr>
              <a:lnSpc>
                <a:spcPct val="100000"/>
              </a:lnSpc>
              <a:buFont typeface="Arial" panose="020B0604020202020204" pitchFamily="34" charset="0"/>
              <a:buChar char="•"/>
            </a:pPr>
            <a:r>
              <a:rPr lang="en-US" sz="1400" b="1" i="0" dirty="0">
                <a:effectLst/>
                <a:latin typeface="-apple-system"/>
              </a:rPr>
              <a:t>Protect the Burn</a:t>
            </a:r>
            <a:r>
              <a:rPr lang="en-US" sz="1400" b="0" i="0" dirty="0">
                <a:effectLst/>
                <a:latin typeface="-apple-system"/>
              </a:rPr>
              <a:t>: Cover the burn with a sterile, non-stick dressing or a clean, dry cloth to prevent infection. Do not use adhesive bandages directly on the burn.</a:t>
            </a:r>
          </a:p>
          <a:p>
            <a:pPr>
              <a:lnSpc>
                <a:spcPct val="100000"/>
              </a:lnSpc>
              <a:buFont typeface="Arial" panose="020B0604020202020204" pitchFamily="34" charset="0"/>
              <a:buChar char="•"/>
            </a:pPr>
            <a:r>
              <a:rPr lang="en-US" sz="1400" b="1" i="0" dirty="0">
                <a:effectLst/>
                <a:latin typeface="-apple-system"/>
              </a:rPr>
              <a:t>Elevate if Possible</a:t>
            </a:r>
            <a:r>
              <a:rPr lang="en-US" sz="1400" b="0" i="0" dirty="0">
                <a:effectLst/>
                <a:latin typeface="-apple-system"/>
              </a:rPr>
              <a:t>: If the burn is on an extremity (arm or leg) and the person can tolerate it, elevate the injured area slightly to reduce swelling.</a:t>
            </a:r>
          </a:p>
          <a:p>
            <a:pPr>
              <a:lnSpc>
                <a:spcPct val="100000"/>
              </a:lnSpc>
              <a:buFont typeface="Arial" panose="020B0604020202020204" pitchFamily="34" charset="0"/>
              <a:buChar char="•"/>
            </a:pPr>
            <a:r>
              <a:rPr lang="en-US" sz="1400" b="1" i="0" dirty="0">
                <a:effectLst/>
                <a:latin typeface="-apple-system"/>
              </a:rPr>
              <a:t>Do Not Pop Blisters</a:t>
            </a:r>
            <a:r>
              <a:rPr lang="en-US" sz="1400" b="0" i="0" dirty="0">
                <a:effectLst/>
                <a:latin typeface="-apple-system"/>
              </a:rPr>
              <a:t>: If blisters form, do not pop them, as this can increase the risk of infection.</a:t>
            </a:r>
          </a:p>
          <a:p>
            <a:pPr>
              <a:lnSpc>
                <a:spcPct val="100000"/>
              </a:lnSpc>
              <a:buFont typeface="Arial" panose="020B0604020202020204" pitchFamily="34" charset="0"/>
              <a:buChar char="•"/>
            </a:pPr>
            <a:r>
              <a:rPr lang="en-US" sz="1400" b="1" i="0" dirty="0">
                <a:effectLst/>
                <a:latin typeface="-apple-system"/>
              </a:rPr>
              <a:t>Monitor for Shock</a:t>
            </a:r>
            <a:r>
              <a:rPr lang="en-US" sz="1400" b="0" i="0" dirty="0">
                <a:effectLst/>
                <a:latin typeface="-apple-system"/>
              </a:rPr>
              <a:t>: Keep a close eye on the person for signs of shock, such as rapid breathing, confusion, or pale and clammy skin. If you notice these signs, lay the person down, keep them warm, and elevate their legs if possible while waiting for professional help.</a:t>
            </a:r>
          </a:p>
          <a:p>
            <a:pPr marL="0" indent="0">
              <a:lnSpc>
                <a:spcPct val="100000"/>
              </a:lnSpc>
              <a:buNone/>
            </a:pPr>
            <a:r>
              <a:rPr lang="en-US" sz="1400" b="1" i="0" dirty="0">
                <a:effectLst/>
                <a:latin typeface="-apple-system"/>
              </a:rPr>
              <a:t>Remember, electrical burns can be more serious than they appear, and professional medical evaluation is crucial. Your role is to provide initial care, keep the burn clean and covered, and call for professional help.</a:t>
            </a:r>
          </a:p>
        </p:txBody>
      </p:sp>
      <p:pic>
        <p:nvPicPr>
          <p:cNvPr id="5" name="Picture 4" descr="Exclamation mark on a yellow background">
            <a:extLst>
              <a:ext uri="{FF2B5EF4-FFF2-40B4-BE49-F238E27FC236}">
                <a16:creationId xmlns:a16="http://schemas.microsoft.com/office/drawing/2014/main" id="{F7EF9340-3BA7-4454-62CD-A517A5D14177}"/>
              </a:ext>
            </a:extLst>
          </p:cNvPr>
          <p:cNvPicPr>
            <a:picLocks noChangeAspect="1"/>
          </p:cNvPicPr>
          <p:nvPr/>
        </p:nvPicPr>
        <p:blipFill rotWithShape="1">
          <a:blip r:embed="rId2"/>
          <a:srcRect l="22582" r="9665"/>
          <a:stretch/>
        </p:blipFill>
        <p:spPr>
          <a:xfrm>
            <a:off x="8262192" y="10"/>
            <a:ext cx="3929807"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2838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14A6A49-21FB-F70C-9FDE-7360F9B00D5E}"/>
              </a:ext>
            </a:extLst>
          </p:cNvPr>
          <p:cNvSpPr>
            <a:spLocks noGrp="1"/>
          </p:cNvSpPr>
          <p:nvPr>
            <p:ph type="title"/>
          </p:nvPr>
        </p:nvSpPr>
        <p:spPr>
          <a:xfrm>
            <a:off x="532506" y="318797"/>
            <a:ext cx="5605358" cy="562467"/>
          </a:xfrm>
        </p:spPr>
        <p:txBody>
          <a:bodyPr>
            <a:normAutofit fontScale="90000"/>
          </a:bodyPr>
          <a:lstStyle/>
          <a:p>
            <a:r>
              <a:rPr lang="en-US" b="0" i="0" dirty="0">
                <a:effectLst/>
                <a:latin typeface="-apple-system"/>
              </a:rPr>
              <a:t>Electrical Storms</a:t>
            </a:r>
            <a:br>
              <a:rPr lang="en-US" b="0" i="0" dirty="0">
                <a:effectLst/>
                <a:latin typeface="-apple-system"/>
              </a:rPr>
            </a:br>
            <a:endParaRPr lang="en-US" dirty="0"/>
          </a:p>
        </p:txBody>
      </p:sp>
      <p:sp>
        <p:nvSpPr>
          <p:cNvPr id="3" name="Content Placeholder 2">
            <a:extLst>
              <a:ext uri="{FF2B5EF4-FFF2-40B4-BE49-F238E27FC236}">
                <a16:creationId xmlns:a16="http://schemas.microsoft.com/office/drawing/2014/main" id="{843B9C28-3477-82B6-80F3-EA531232C0DC}"/>
              </a:ext>
            </a:extLst>
          </p:cNvPr>
          <p:cNvSpPr>
            <a:spLocks noGrp="1"/>
          </p:cNvSpPr>
          <p:nvPr>
            <p:ph idx="1"/>
          </p:nvPr>
        </p:nvSpPr>
        <p:spPr>
          <a:xfrm>
            <a:off x="296037" y="543779"/>
            <a:ext cx="7977198" cy="6133847"/>
          </a:xfrm>
        </p:spPr>
        <p:txBody>
          <a:bodyPr>
            <a:noAutofit/>
          </a:bodyPr>
          <a:lstStyle/>
          <a:p>
            <a:pPr>
              <a:lnSpc>
                <a:spcPct val="100000"/>
              </a:lnSpc>
              <a:buFont typeface="Arial" panose="020B0604020202020204" pitchFamily="34" charset="0"/>
              <a:buChar char="•"/>
            </a:pPr>
            <a:r>
              <a:rPr lang="en-US" sz="1400" b="1" i="0" dirty="0">
                <a:effectLst/>
                <a:latin typeface="-apple-system"/>
              </a:rPr>
              <a:t>Stay Indoors</a:t>
            </a:r>
            <a:r>
              <a:rPr lang="en-US" sz="1400" b="0" i="0" dirty="0">
                <a:effectLst/>
                <a:latin typeface="-apple-system"/>
              </a:rPr>
              <a:t>: The safest place to be during an electrical storm is indoors. Seek shelter in a sturdy building. Avoid small, open structures like gazebos and picnic shelters as they don’t provide adequate protection.</a:t>
            </a:r>
          </a:p>
          <a:p>
            <a:pPr>
              <a:lnSpc>
                <a:spcPct val="100000"/>
              </a:lnSpc>
              <a:buFont typeface="Arial" panose="020B0604020202020204" pitchFamily="34" charset="0"/>
              <a:buChar char="•"/>
            </a:pPr>
            <a:r>
              <a:rPr lang="en-US" sz="1400" b="1" i="0" dirty="0">
                <a:effectLst/>
                <a:latin typeface="-apple-system"/>
              </a:rPr>
              <a:t>Avoid Electrical Appliances</a:t>
            </a:r>
            <a:r>
              <a:rPr lang="en-US" sz="1400" b="0" i="0" dirty="0">
                <a:effectLst/>
                <a:latin typeface="-apple-system"/>
              </a:rPr>
              <a:t>: Unplug sensitive electronic devices like computers and televisions. Lightning strikes can cause power surges that damage electronics. Stay away from corded phones and don’t use them during the storm.</a:t>
            </a:r>
          </a:p>
          <a:p>
            <a:pPr>
              <a:lnSpc>
                <a:spcPct val="100000"/>
              </a:lnSpc>
              <a:buFont typeface="Arial" panose="020B0604020202020204" pitchFamily="34" charset="0"/>
              <a:buChar char="•"/>
            </a:pPr>
            <a:r>
              <a:rPr lang="en-US" sz="1400" b="1" i="0" dirty="0">
                <a:effectLst/>
                <a:latin typeface="-apple-system"/>
              </a:rPr>
              <a:t>Stay Away from Water</a:t>
            </a:r>
            <a:r>
              <a:rPr lang="en-US" sz="1400" b="0" i="0" dirty="0">
                <a:effectLst/>
                <a:latin typeface="-apple-system"/>
              </a:rPr>
              <a:t>: Don’t take a bath, shower, or use sinks and faucets during an electrical storm. Lightning can travel through plumbing.</a:t>
            </a:r>
          </a:p>
          <a:p>
            <a:pPr>
              <a:lnSpc>
                <a:spcPct val="100000"/>
              </a:lnSpc>
              <a:buFont typeface="Arial" panose="020B0604020202020204" pitchFamily="34" charset="0"/>
              <a:buChar char="•"/>
            </a:pPr>
            <a:r>
              <a:rPr lang="en-US" sz="1400" b="1" i="0" dirty="0">
                <a:effectLst/>
                <a:latin typeface="-apple-system"/>
              </a:rPr>
              <a:t>Stay Away from Windows</a:t>
            </a:r>
            <a:r>
              <a:rPr lang="en-US" sz="1400" b="0" i="0" dirty="0">
                <a:effectLst/>
                <a:latin typeface="-apple-system"/>
              </a:rPr>
              <a:t>: Lightning can strike windows, so stay away from them. Close curtains or blinds to prevent shattered glass if lightning does strike.</a:t>
            </a:r>
          </a:p>
          <a:p>
            <a:pPr>
              <a:lnSpc>
                <a:spcPct val="100000"/>
              </a:lnSpc>
              <a:buFont typeface="Arial" panose="020B0604020202020204" pitchFamily="34" charset="0"/>
              <a:buChar char="•"/>
            </a:pPr>
            <a:r>
              <a:rPr lang="en-US" sz="1400" b="1" i="0" dirty="0">
                <a:effectLst/>
                <a:latin typeface="-apple-system"/>
              </a:rPr>
              <a:t>Don’t Go Outside</a:t>
            </a:r>
            <a:r>
              <a:rPr lang="en-US" sz="1400" b="0" i="0" dirty="0">
                <a:effectLst/>
                <a:latin typeface="-apple-system"/>
              </a:rPr>
              <a:t>: Avoid going outdoors during an electrical storm, even if it seems like a short break in the rain. Lightning can strike from a distance.</a:t>
            </a:r>
          </a:p>
          <a:p>
            <a:pPr>
              <a:lnSpc>
                <a:spcPct val="100000"/>
              </a:lnSpc>
              <a:buFont typeface="Arial" panose="020B0604020202020204" pitchFamily="34" charset="0"/>
              <a:buChar char="•"/>
            </a:pPr>
            <a:r>
              <a:rPr lang="en-US" sz="1400" b="1" i="0" dirty="0">
                <a:effectLst/>
                <a:latin typeface="-apple-system"/>
              </a:rPr>
              <a:t>Stay Informed</a:t>
            </a:r>
            <a:r>
              <a:rPr lang="en-US" sz="1400" b="0" i="0" dirty="0">
                <a:effectLst/>
                <a:latin typeface="-apple-system"/>
              </a:rPr>
              <a:t>: Listen to a battery-powered weather radio or use a weather app on your phone to stay updated about the storm’s progress and when it’s safe to go outside.</a:t>
            </a:r>
          </a:p>
          <a:p>
            <a:pPr>
              <a:lnSpc>
                <a:spcPct val="100000"/>
              </a:lnSpc>
              <a:buFont typeface="Arial" panose="020B0604020202020204" pitchFamily="34" charset="0"/>
              <a:buChar char="•"/>
            </a:pPr>
            <a:r>
              <a:rPr lang="en-US" sz="1400" b="1" i="0" dirty="0">
                <a:effectLst/>
                <a:latin typeface="-apple-system"/>
              </a:rPr>
              <a:t>If You’re Caught Outside</a:t>
            </a:r>
            <a:r>
              <a:rPr lang="en-US" sz="1400" b="0" i="0" dirty="0">
                <a:effectLst/>
                <a:latin typeface="-apple-system"/>
              </a:rPr>
              <a:t>: If you’re caught outside with no shelter nearby, avoid tall objects and open fields. Don’t take shelter under trees, as they can attract lightning. Crouch low and make yourself as small a target as possible.</a:t>
            </a:r>
          </a:p>
          <a:p>
            <a:pPr>
              <a:lnSpc>
                <a:spcPct val="100000"/>
              </a:lnSpc>
              <a:buFont typeface="Arial" panose="020B0604020202020204" pitchFamily="34" charset="0"/>
              <a:buChar char="•"/>
            </a:pPr>
            <a:r>
              <a:rPr lang="en-US" sz="1400" b="1" i="0" dirty="0">
                <a:effectLst/>
                <a:latin typeface="-apple-system"/>
              </a:rPr>
              <a:t>Wait for the All-Clear</a:t>
            </a:r>
            <a:r>
              <a:rPr lang="en-US" sz="1400" b="0" i="0" dirty="0">
                <a:effectLst/>
                <a:latin typeface="-apple-system"/>
              </a:rPr>
              <a:t>: Wait at least 30 minutes after the last clap of thunder before going back outside. Lightning can strike even after the rain stops.</a:t>
            </a:r>
          </a:p>
          <a:p>
            <a:pPr>
              <a:lnSpc>
                <a:spcPct val="100000"/>
              </a:lnSpc>
              <a:buFont typeface="Arial" panose="020B0604020202020204" pitchFamily="34" charset="0"/>
              <a:buChar char="•"/>
            </a:pPr>
            <a:r>
              <a:rPr lang="en-US" sz="1400" b="1" i="0" dirty="0">
                <a:effectLst/>
                <a:latin typeface="-apple-system"/>
              </a:rPr>
              <a:t>Help Others</a:t>
            </a:r>
            <a:r>
              <a:rPr lang="en-US" sz="1400" b="0" i="0" dirty="0">
                <a:effectLst/>
                <a:latin typeface="-apple-system"/>
              </a:rPr>
              <a:t>: If you see someone struck by lightning, call 911 immediately and provide first aid if you’re trained to do so.</a:t>
            </a:r>
          </a:p>
          <a:p>
            <a:pPr marL="0" indent="0">
              <a:lnSpc>
                <a:spcPct val="100000"/>
              </a:lnSpc>
              <a:buNone/>
            </a:pPr>
            <a:r>
              <a:rPr lang="en-US" sz="1400" b="1" i="0" dirty="0">
                <a:effectLst/>
                <a:latin typeface="-apple-system"/>
              </a:rPr>
              <a:t>Remember, electrical storms are dangerous, and it’s crucial to prioritize safety. Staying indoors and away from electrical appliances and water is the best way to protect yourself during a storm.</a:t>
            </a:r>
          </a:p>
        </p:txBody>
      </p:sp>
      <p:pic>
        <p:nvPicPr>
          <p:cNvPr id="5" name="Picture 4" descr="A bolt of lightning hitting a field">
            <a:extLst>
              <a:ext uri="{FF2B5EF4-FFF2-40B4-BE49-F238E27FC236}">
                <a16:creationId xmlns:a16="http://schemas.microsoft.com/office/drawing/2014/main" id="{5C76A081-8B0D-3B5E-B66E-30E23EC82C21}"/>
              </a:ext>
            </a:extLst>
          </p:cNvPr>
          <p:cNvPicPr>
            <a:picLocks noChangeAspect="1"/>
          </p:cNvPicPr>
          <p:nvPr/>
        </p:nvPicPr>
        <p:blipFill>
          <a:blip r:embed="rId2">
            <a:extLst>
              <a:ext uri="{28A0092B-C50C-407E-A947-70E740481C1C}">
                <a14:useLocalDpi xmlns:a14="http://schemas.microsoft.com/office/drawing/2010/main" val="0"/>
              </a:ext>
            </a:extLst>
          </a:blip>
          <a:srcRect l="25642" r="25642"/>
          <a:stretch/>
        </p:blipFill>
        <p:spPr>
          <a:xfrm>
            <a:off x="8493512" y="10"/>
            <a:ext cx="3440702" cy="6857990"/>
          </a:xfrm>
          <a:prstGeom prst="rect">
            <a:avLst/>
          </a:prstGeom>
        </p:spPr>
      </p:pic>
      <p:grpSp>
        <p:nvGrpSpPr>
          <p:cNvPr id="23"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0010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AFE3-18E4-05D3-8D09-CC559C9D071F}"/>
              </a:ext>
            </a:extLst>
          </p:cNvPr>
          <p:cNvSpPr>
            <a:spLocks noGrp="1"/>
          </p:cNvSpPr>
          <p:nvPr>
            <p:ph type="title"/>
          </p:nvPr>
        </p:nvSpPr>
        <p:spPr/>
        <p:txBody>
          <a:bodyPr>
            <a:normAutofit fontScale="90000"/>
          </a:bodyPr>
          <a:lstStyle/>
          <a:p>
            <a:r>
              <a:rPr lang="en-US" b="0" i="0" dirty="0">
                <a:solidFill>
                  <a:srgbClr val="000000"/>
                </a:solidFill>
                <a:effectLst/>
                <a:latin typeface="-apple-system"/>
              </a:rPr>
              <a:t>Electrical Fire</a:t>
            </a:r>
            <a:br>
              <a:rPr lang="en-US" b="0"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640305A7-F26A-52FC-77E5-32CD3DBFD128}"/>
              </a:ext>
            </a:extLst>
          </p:cNvPr>
          <p:cNvSpPr>
            <a:spLocks noGrp="1"/>
          </p:cNvSpPr>
          <p:nvPr>
            <p:ph idx="1"/>
          </p:nvPr>
        </p:nvSpPr>
        <p:spPr>
          <a:xfrm>
            <a:off x="838200" y="990600"/>
            <a:ext cx="10515600" cy="5502275"/>
          </a:xfrm>
        </p:spPr>
        <p:txBody>
          <a:bodyPr>
            <a:normAutofit/>
          </a:bodyPr>
          <a:lstStyle/>
          <a:p>
            <a:pPr algn="l">
              <a:buFont typeface="+mj-lt"/>
              <a:buAutoNum type="arabicPeriod"/>
            </a:pPr>
            <a:r>
              <a:rPr lang="en-US" sz="1600" b="1" i="0" dirty="0">
                <a:solidFill>
                  <a:srgbClr val="000000"/>
                </a:solidFill>
                <a:effectLst/>
                <a:latin typeface="-apple-system"/>
              </a:rPr>
              <a:t>Safety First</a:t>
            </a:r>
            <a:r>
              <a:rPr lang="en-US" sz="1600" b="0" i="0" dirty="0">
                <a:solidFill>
                  <a:srgbClr val="000000"/>
                </a:solidFill>
                <a:effectLst/>
                <a:latin typeface="-apple-system"/>
              </a:rPr>
              <a:t>: Your safety is the top priority. If the fire is small and can be easily managed, and you have a suitable fire extinguisher, you can try to use it to put out the fire. However, if the fire is spreading rapidly or you’re unsure about using a fire extinguisher, evacuate immediately.</a:t>
            </a:r>
          </a:p>
          <a:p>
            <a:pPr algn="l">
              <a:buFont typeface="+mj-lt"/>
              <a:buAutoNum type="arabicPeriod"/>
            </a:pPr>
            <a:r>
              <a:rPr lang="en-US" sz="1600" b="1" i="0" dirty="0">
                <a:solidFill>
                  <a:srgbClr val="000000"/>
                </a:solidFill>
                <a:effectLst/>
                <a:latin typeface="-apple-system"/>
              </a:rPr>
              <a:t>Call 911</a:t>
            </a:r>
            <a:r>
              <a:rPr lang="en-US" sz="1600" b="0" i="0" dirty="0">
                <a:solidFill>
                  <a:srgbClr val="000000"/>
                </a:solidFill>
                <a:effectLst/>
                <a:latin typeface="-apple-system"/>
              </a:rPr>
              <a:t>: Dial 911 or your local emergency number to report the fire. Even if you think you’ve extinguished it, it’s essential to have professionals on the way in case the fire reignites or there’s hidden damage.</a:t>
            </a:r>
          </a:p>
          <a:p>
            <a:pPr algn="l">
              <a:buFont typeface="+mj-lt"/>
              <a:buAutoNum type="arabicPeriod"/>
            </a:pPr>
            <a:r>
              <a:rPr lang="en-US" sz="1600" b="1" i="0" dirty="0">
                <a:solidFill>
                  <a:srgbClr val="000000"/>
                </a:solidFill>
                <a:effectLst/>
                <a:latin typeface="-apple-system"/>
              </a:rPr>
              <a:t>Evacuate</a:t>
            </a:r>
            <a:r>
              <a:rPr lang="en-US" sz="1600" b="0" i="0" dirty="0">
                <a:solidFill>
                  <a:srgbClr val="000000"/>
                </a:solidFill>
                <a:effectLst/>
                <a:latin typeface="-apple-system"/>
              </a:rPr>
              <a:t>: If the fire is not easily controllable, evacuate the building immediately. Make sure everyone else in the building is aware of the fire and is also evacuating. Do not use elevators during a fire; use the stairs.</a:t>
            </a:r>
          </a:p>
          <a:p>
            <a:pPr algn="l">
              <a:buFont typeface="+mj-lt"/>
              <a:buAutoNum type="arabicPeriod"/>
            </a:pPr>
            <a:r>
              <a:rPr lang="en-US" sz="1600" b="1" i="0" dirty="0">
                <a:solidFill>
                  <a:srgbClr val="000000"/>
                </a:solidFill>
                <a:effectLst/>
                <a:latin typeface="-apple-system"/>
              </a:rPr>
              <a:t>Close Doors</a:t>
            </a:r>
            <a:r>
              <a:rPr lang="en-US" sz="1600" b="0" i="0" dirty="0">
                <a:solidFill>
                  <a:srgbClr val="000000"/>
                </a:solidFill>
                <a:effectLst/>
                <a:latin typeface="-apple-system"/>
              </a:rPr>
              <a:t>: As you leave, close any doors behind you. This can help contain the fire and slow its spread.</a:t>
            </a:r>
          </a:p>
          <a:p>
            <a:pPr algn="l">
              <a:buFont typeface="+mj-lt"/>
              <a:buAutoNum type="arabicPeriod"/>
            </a:pPr>
            <a:r>
              <a:rPr lang="en-US" sz="1600" b="1" i="0" dirty="0">
                <a:solidFill>
                  <a:srgbClr val="000000"/>
                </a:solidFill>
                <a:effectLst/>
                <a:latin typeface="-apple-system"/>
              </a:rPr>
              <a:t>Do Not Use Water</a:t>
            </a:r>
            <a:r>
              <a:rPr lang="en-US" sz="1600" b="0" i="0" dirty="0">
                <a:solidFill>
                  <a:srgbClr val="000000"/>
                </a:solidFill>
                <a:effectLst/>
                <a:latin typeface="-apple-system"/>
              </a:rPr>
              <a:t>: Do not attempt to extinguish an electrical fire with water. Water can conduct electricity and make the situation worse. Use a fire extinguisher rated for electrical fires if available.</a:t>
            </a:r>
          </a:p>
          <a:p>
            <a:pPr algn="l">
              <a:buFont typeface="+mj-lt"/>
              <a:buAutoNum type="arabicPeriod"/>
            </a:pPr>
            <a:r>
              <a:rPr lang="en-US" sz="1600" b="1" i="0" dirty="0">
                <a:solidFill>
                  <a:srgbClr val="000000"/>
                </a:solidFill>
                <a:effectLst/>
                <a:latin typeface="-apple-system"/>
              </a:rPr>
              <a:t>Turn Off Power</a:t>
            </a:r>
            <a:r>
              <a:rPr lang="en-US" sz="1600" b="0" i="0" dirty="0">
                <a:solidFill>
                  <a:srgbClr val="000000"/>
                </a:solidFill>
                <a:effectLst/>
                <a:latin typeface="-apple-system"/>
              </a:rPr>
              <a:t>: If it’s safe to do so and you can reach the circuit breaker or fuse box without risking injury, turn off the power supply to the affected area. This can help prevent the fire from getting worse.</a:t>
            </a:r>
          </a:p>
          <a:p>
            <a:pPr algn="l">
              <a:buFont typeface="+mj-lt"/>
              <a:buAutoNum type="arabicPeriod"/>
            </a:pPr>
            <a:r>
              <a:rPr lang="en-US" sz="1600" b="1" i="0" dirty="0">
                <a:solidFill>
                  <a:srgbClr val="000000"/>
                </a:solidFill>
                <a:effectLst/>
                <a:latin typeface="-apple-system"/>
              </a:rPr>
              <a:t>Stay Low</a:t>
            </a:r>
            <a:r>
              <a:rPr lang="en-US" sz="1600" b="0" i="0" dirty="0">
                <a:solidFill>
                  <a:srgbClr val="000000"/>
                </a:solidFill>
                <a:effectLst/>
                <a:latin typeface="-apple-system"/>
              </a:rPr>
              <a:t>: If there’s smoke, stay close to the ground as smoke rises, and the air near the floor is less smoky and toxic.</a:t>
            </a:r>
          </a:p>
          <a:p>
            <a:pPr algn="l">
              <a:buFont typeface="+mj-lt"/>
              <a:buAutoNum type="arabicPeriod"/>
            </a:pPr>
            <a:r>
              <a:rPr lang="en-US" sz="1600" b="1" i="0" dirty="0">
                <a:solidFill>
                  <a:srgbClr val="000000"/>
                </a:solidFill>
                <a:effectLst/>
                <a:latin typeface="-apple-system"/>
              </a:rPr>
              <a:t>Don’t Re-enter</a:t>
            </a:r>
            <a:r>
              <a:rPr lang="en-US" sz="1600" b="0" i="0" dirty="0">
                <a:solidFill>
                  <a:srgbClr val="000000"/>
                </a:solidFill>
                <a:effectLst/>
                <a:latin typeface="-apple-system"/>
              </a:rPr>
              <a:t>: Once you’ve evacuated, do not re-enter the building until the fire department gives the all-clear.</a:t>
            </a:r>
          </a:p>
          <a:p>
            <a:pPr algn="l"/>
            <a:r>
              <a:rPr lang="en-US" sz="1600" b="0" i="0" dirty="0">
                <a:solidFill>
                  <a:srgbClr val="000000"/>
                </a:solidFill>
                <a:effectLst/>
                <a:latin typeface="-apple-system"/>
              </a:rPr>
              <a:t>Remember, electrical fires can be particularly hazardous due to the risk of electric shock. Prioritize safety, call for professional help, and evacuate if you’re not confident in your ability to extinguish the fire safely.</a:t>
            </a:r>
          </a:p>
        </p:txBody>
      </p:sp>
    </p:spTree>
    <p:extLst>
      <p:ext uri="{BB962C8B-B14F-4D97-AF65-F5344CB8AC3E}">
        <p14:creationId xmlns:p14="http://schemas.microsoft.com/office/powerpoint/2010/main" val="170894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02F8C243-BAAF-7204-F5DF-AA6DD779832E}"/>
              </a:ext>
            </a:extLst>
          </p:cNvPr>
          <p:cNvSpPr>
            <a:spLocks noGrp="1"/>
          </p:cNvSpPr>
          <p:nvPr>
            <p:ph type="title"/>
          </p:nvPr>
        </p:nvSpPr>
        <p:spPr>
          <a:xfrm>
            <a:off x="1198182" y="559813"/>
            <a:ext cx="4390807" cy="1664573"/>
          </a:xfrm>
        </p:spPr>
        <p:txBody>
          <a:bodyPr>
            <a:normAutofit/>
          </a:bodyPr>
          <a:lstStyle/>
          <a:p>
            <a:r>
              <a:rPr lang="en-US"/>
              <a:t>Requirement 2:</a:t>
            </a:r>
          </a:p>
        </p:txBody>
      </p:sp>
      <p:sp>
        <p:nvSpPr>
          <p:cNvPr id="3" name="Content Placeholder 2">
            <a:extLst>
              <a:ext uri="{FF2B5EF4-FFF2-40B4-BE49-F238E27FC236}">
                <a16:creationId xmlns:a16="http://schemas.microsoft.com/office/drawing/2014/main" id="{C9DB2A6F-0E03-B0CA-0424-9D11D7216628}"/>
              </a:ext>
            </a:extLst>
          </p:cNvPr>
          <p:cNvSpPr>
            <a:spLocks noGrp="1"/>
          </p:cNvSpPr>
          <p:nvPr>
            <p:ph idx="1"/>
          </p:nvPr>
        </p:nvSpPr>
        <p:spPr>
          <a:xfrm>
            <a:off x="1185756" y="2384474"/>
            <a:ext cx="4390524" cy="3728613"/>
          </a:xfrm>
        </p:spPr>
        <p:txBody>
          <a:bodyPr>
            <a:normAutofit/>
          </a:bodyPr>
          <a:lstStyle/>
          <a:p>
            <a:pPr marL="0" indent="0">
              <a:buNone/>
            </a:pPr>
            <a:r>
              <a:rPr lang="en-US" sz="1800" b="1" i="0" dirty="0">
                <a:effectLst/>
                <a:latin typeface="Roboto" panose="02000000000000000000" pitchFamily="2" charset="0"/>
              </a:rPr>
              <a:t>Complete an electrical home safety inspection of your home, using the checklist found in the </a:t>
            </a:r>
            <a:r>
              <a:rPr lang="en-US" sz="1800" b="1" i="1" dirty="0">
                <a:effectLst/>
                <a:latin typeface="Roboto" panose="02000000000000000000" pitchFamily="2" charset="0"/>
              </a:rPr>
              <a:t>Electricity</a:t>
            </a:r>
            <a:r>
              <a:rPr lang="en-US" sz="1800" b="1" i="0" dirty="0">
                <a:effectLst/>
                <a:latin typeface="Roboto" panose="02000000000000000000" pitchFamily="2" charset="0"/>
              </a:rPr>
              <a:t> merit badge pamphlet or one approved by your counselor. Discuss what you find with your counselor.</a:t>
            </a:r>
            <a:endParaRPr lang="en-US" sz="1800" dirty="0"/>
          </a:p>
        </p:txBody>
      </p:sp>
      <p:pic>
        <p:nvPicPr>
          <p:cNvPr id="5" name="Picture 4" descr="Key on a blueprint for a house">
            <a:extLst>
              <a:ext uri="{FF2B5EF4-FFF2-40B4-BE49-F238E27FC236}">
                <a16:creationId xmlns:a16="http://schemas.microsoft.com/office/drawing/2014/main" id="{9CC1CB96-81D2-EBA0-B4B6-2944B5006AE1}"/>
              </a:ext>
            </a:extLst>
          </p:cNvPr>
          <p:cNvPicPr>
            <a:picLocks noChangeAspect="1"/>
          </p:cNvPicPr>
          <p:nvPr/>
        </p:nvPicPr>
        <p:blipFill rotWithShape="1">
          <a:blip r:embed="rId2"/>
          <a:srcRect l="27889" r="4357"/>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0265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71D4-0357-B2B0-95CE-F6B270D377B5}"/>
              </a:ext>
            </a:extLst>
          </p:cNvPr>
          <p:cNvSpPr>
            <a:spLocks noGrp="1"/>
          </p:cNvSpPr>
          <p:nvPr>
            <p:ph type="title"/>
          </p:nvPr>
        </p:nvSpPr>
        <p:spPr/>
        <p:txBody>
          <a:bodyPr/>
          <a:lstStyle/>
          <a:p>
            <a:r>
              <a:rPr lang="en-US" dirty="0"/>
              <a:t>Requirement: 2</a:t>
            </a:r>
          </a:p>
        </p:txBody>
      </p:sp>
      <p:sp>
        <p:nvSpPr>
          <p:cNvPr id="3" name="Content Placeholder 2">
            <a:extLst>
              <a:ext uri="{FF2B5EF4-FFF2-40B4-BE49-F238E27FC236}">
                <a16:creationId xmlns:a16="http://schemas.microsoft.com/office/drawing/2014/main" id="{6779A012-DCD1-3427-7D18-07460B412F36}"/>
              </a:ext>
            </a:extLst>
          </p:cNvPr>
          <p:cNvSpPr>
            <a:spLocks noGrp="1"/>
          </p:cNvSpPr>
          <p:nvPr>
            <p:ph idx="1"/>
          </p:nvPr>
        </p:nvSpPr>
        <p:spPr/>
        <p:txBody>
          <a:bodyPr/>
          <a:lstStyle/>
          <a:p>
            <a:pPr marL="0" indent="0">
              <a:buNone/>
            </a:pPr>
            <a:r>
              <a:rPr lang="en-US" b="1" i="0" u="none" strike="noStrike" dirty="0">
                <a:solidFill>
                  <a:srgbClr val="123D2A"/>
                </a:solidFill>
                <a:effectLst/>
                <a:latin typeface="-apple-system"/>
                <a:hlinkClick r:id="rId2"/>
              </a:rPr>
              <a:t>Download a printable copy of the Electrical Home Safety Inspection Checklist</a:t>
            </a:r>
            <a:endParaRPr lang="en-US" b="1" i="0" u="none" strike="noStrike" dirty="0">
              <a:solidFill>
                <a:srgbClr val="123D2A"/>
              </a:solidFill>
              <a:effectLst/>
              <a:latin typeface="-apple-system"/>
            </a:endParaRPr>
          </a:p>
          <a:p>
            <a:endParaRPr lang="en-US" b="1" dirty="0">
              <a:solidFill>
                <a:srgbClr val="123D2A"/>
              </a:solidFill>
              <a:latin typeface="-apple-system"/>
            </a:endParaRPr>
          </a:p>
          <a:p>
            <a:pPr marL="0" indent="0">
              <a:buNone/>
            </a:pPr>
            <a:r>
              <a:rPr lang="en-US" b="0" i="0" dirty="0">
                <a:solidFill>
                  <a:srgbClr val="000000"/>
                </a:solidFill>
                <a:effectLst/>
                <a:latin typeface="-apple-system"/>
              </a:rPr>
              <a:t>Remember, safety is the primary concern when inspecting your home’s electrical system. If you discover any issues or are unsure about any aspect of the inspection, seek professional assistance to address and resolve the problems.</a:t>
            </a:r>
            <a:endParaRPr lang="en-US" dirty="0"/>
          </a:p>
        </p:txBody>
      </p:sp>
    </p:spTree>
    <p:extLst>
      <p:ext uri="{BB962C8B-B14F-4D97-AF65-F5344CB8AC3E}">
        <p14:creationId xmlns:p14="http://schemas.microsoft.com/office/powerpoint/2010/main" val="1577351972"/>
      </p:ext>
    </p:extLst>
  </p:cSld>
  <p:clrMapOvr>
    <a:masterClrMapping/>
  </p:clrMapOvr>
</p:sld>
</file>

<file path=ppt/theme/theme1.xml><?xml version="1.0" encoding="utf-8"?>
<a:theme xmlns:a="http://schemas.openxmlformats.org/drawingml/2006/main" name="ExploreVTI">
  <a:themeElements>
    <a:clrScheme name="AnalogousFromDarkSeedLeftStep">
      <a:dk1>
        <a:srgbClr val="000000"/>
      </a:dk1>
      <a:lt1>
        <a:srgbClr val="FFFFFF"/>
      </a:lt1>
      <a:dk2>
        <a:srgbClr val="1B302A"/>
      </a:dk2>
      <a:lt2>
        <a:srgbClr val="F0F3F2"/>
      </a:lt2>
      <a:accent1>
        <a:srgbClr val="C34D7E"/>
      </a:accent1>
      <a:accent2>
        <a:srgbClr val="B13B9E"/>
      </a:accent2>
      <a:accent3>
        <a:srgbClr val="A54DC3"/>
      </a:accent3>
      <a:accent4>
        <a:srgbClr val="6943B5"/>
      </a:accent4>
      <a:accent5>
        <a:srgbClr val="4D57C3"/>
      </a:accent5>
      <a:accent6>
        <a:srgbClr val="3B76B1"/>
      </a:accent6>
      <a:hlink>
        <a:srgbClr val="4A3F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56</TotalTime>
  <Words>4627</Words>
  <Application>Microsoft Office PowerPoint</Application>
  <PresentationFormat>Widescreen</PresentationFormat>
  <Paragraphs>217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-apple-system</vt:lpstr>
      <vt:lpstr>Arial</vt:lpstr>
      <vt:lpstr>Avenir Next LT Pro</vt:lpstr>
      <vt:lpstr>AvenirNext LT Pro Medium</vt:lpstr>
      <vt:lpstr>Roboto</vt:lpstr>
      <vt:lpstr>Sagona Book</vt:lpstr>
      <vt:lpstr>Segoe UI Semilight</vt:lpstr>
      <vt:lpstr>ExploreVTI</vt:lpstr>
      <vt:lpstr>Electricity Merit Badge</vt:lpstr>
      <vt:lpstr>Requirement: 1</vt:lpstr>
      <vt:lpstr>Live Wire Rescue </vt:lpstr>
      <vt:lpstr>Electrical Shock </vt:lpstr>
      <vt:lpstr>Electrical Burns</vt:lpstr>
      <vt:lpstr>Electrical Storms </vt:lpstr>
      <vt:lpstr>Electrical Fire </vt:lpstr>
      <vt:lpstr>Requirement 2:</vt:lpstr>
      <vt:lpstr>Requirement: 2</vt:lpstr>
      <vt:lpstr>Requirement: 3</vt:lpstr>
      <vt:lpstr>Making a simple electromagnet</vt:lpstr>
      <vt:lpstr>Steps to Make the Electromagnet: </vt:lpstr>
      <vt:lpstr>Requirement: 4</vt:lpstr>
      <vt:lpstr>The difference between direct current (DC) and alternating current (AC)s:</vt:lpstr>
      <vt:lpstr>Simply Put….</vt:lpstr>
      <vt:lpstr>Requirement: 5</vt:lpstr>
      <vt:lpstr>Battery and Bell Drawing </vt:lpstr>
      <vt:lpstr>Requirement: 6</vt:lpstr>
      <vt:lpstr>Why a Fuse Blows or a Circuit Breaker Trips</vt:lpstr>
      <vt:lpstr>Finding a Blown Fuse or Tripped Circuit Breaker</vt:lpstr>
      <vt:lpstr>Safely Resetting the Circuit Breaker</vt:lpstr>
      <vt:lpstr>Remember!!!</vt:lpstr>
      <vt:lpstr>Requirement 7:</vt:lpstr>
      <vt:lpstr>What Overloading an Electric Circuit Means </vt:lpstr>
      <vt:lpstr>How to Prevent Overloading Your Home Circuits</vt:lpstr>
      <vt:lpstr>Requirement: 8</vt:lpstr>
      <vt:lpstr>Tips for Drawing a Wiring Diagram </vt:lpstr>
      <vt:lpstr>Remember!!!!</vt:lpstr>
      <vt:lpstr>Requirement: 9</vt:lpstr>
      <vt:lpstr>Tips for Reading an Electric Meter and Determining Energy Cost</vt:lpstr>
      <vt:lpstr>Ways to Conserve Energy </vt:lpstr>
      <vt:lpstr>Ways to Conserve Energy </vt:lpstr>
      <vt:lpstr>Requirement: 10</vt:lpstr>
      <vt:lpstr>Electrical Terms </vt:lpstr>
      <vt:lpstr>Electrical Terms </vt:lpstr>
      <vt:lpstr>Electrical Terms </vt:lpstr>
      <vt:lpstr>Requirement: 11</vt:lpstr>
      <vt:lpstr>Activities</vt:lpstr>
      <vt:lpstr>We’re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Merit Badge</dc:title>
  <dc:creator>Shane McCracken</dc:creator>
  <cp:lastModifiedBy>Shane McCracken</cp:lastModifiedBy>
  <cp:revision>2</cp:revision>
  <dcterms:created xsi:type="dcterms:W3CDTF">2023-12-10T02:53:37Z</dcterms:created>
  <dcterms:modified xsi:type="dcterms:W3CDTF">2023-12-10T03:50:18Z</dcterms:modified>
</cp:coreProperties>
</file>